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modernComment_102_21CC4F45.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4" r:id="rId5"/>
    <p:sldId id="256" r:id="rId6"/>
    <p:sldId id="266" r:id="rId7"/>
    <p:sldId id="258" r:id="rId8"/>
    <p:sldId id="261" r:id="rId9"/>
    <p:sldId id="262" r:id="rId10"/>
    <p:sldId id="269" r:id="rId11"/>
    <p:sldId id="260"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D02FF7AD-71FF-FA0A-D277-FD1ED3D32EE2}" name="Branwen Llewellyn" initials="BL" userId="S::Branwen.Llewellyn@wmc.org.uk::b6da51b9-8187-48ae-bd44-a93a517bdcd7" providerId="AD"/>
  <p188:author id="{4A2BA8B8-DC8A-336F-0A45-BEA91412BD35}" name="Branwen Llewellyn" initials="BL" userId="S::branwen.llewellyn@wmc.org.uk::b6da51b9-8187-48ae-bd44-a93a517bdcd7" providerId="AD"/>
  <p188:author id="{01FF5CBD-35C5-DF34-E0A2-C4A6F44AA884}" name="Alys Lewin" initials="AL" userId="S::Alys.Lewin@wmc.org.uk::7e1edae9-1f93-4bbe-a109-b385c551b0bd" providerId="AD"/>
  <p188:author id="{8AEFF4F3-6C08-8E63-ECC4-F1CE8CED6838}" name="Claire Furlong" initials="CF" userId="S::claire.furlong@wmc.org.uk::ba4faace-72ac-4654-9fb2-9c89c9072c6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33333"/>
    <a:srgbClr val="FFCC4F"/>
    <a:srgbClr val="67A5BF"/>
    <a:srgbClr val="E1CC4F"/>
    <a:srgbClr val="5F5F5F"/>
    <a:srgbClr val="E59A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01CFB6-69CC-47B9-AA7D-24EEE671C79F}" v="179" dt="2026-09-03T11:02:54.438"/>
    <p1510:client id="{718F64E6-3342-67B7-349A-0EA7B548E110}" v="37" dt="2026-09-03T10:59:09.057"/>
    <p1510:client id="{F0DA44DE-59C9-4CE1-AE68-458D1A1D6FD8}" v="167" dt="2026-09-03T12:48:22.9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ys Lewin" userId="7e1edae9-1f93-4bbe-a109-b385c551b0bd" providerId="ADAL" clId="{D687D0A3-9918-452D-A734-86DB04041480}"/>
    <pc:docChg chg="undo custSel addSld delSld modSld">
      <pc:chgData name="Alys Lewin" userId="7e1edae9-1f93-4bbe-a109-b385c551b0bd" providerId="ADAL" clId="{D687D0A3-9918-452D-A734-86DB04041480}" dt="2026-09-02T09:38:04.997" v="2372" actId="20577"/>
      <pc:docMkLst>
        <pc:docMk/>
      </pc:docMkLst>
      <pc:sldChg chg="modSp mod">
        <pc:chgData name="Alys Lewin" userId="7e1edae9-1f93-4bbe-a109-b385c551b0bd" providerId="ADAL" clId="{D687D0A3-9918-452D-A734-86DB04041480}" dt="2026-09-02T08:46:03.646" v="2330" actId="20577"/>
        <pc:sldMkLst>
          <pc:docMk/>
          <pc:sldMk cId="33368892" sldId="256"/>
        </pc:sldMkLst>
        <pc:spChg chg="mod">
          <ac:chgData name="Alys Lewin" userId="7e1edae9-1f93-4bbe-a109-b385c551b0bd" providerId="ADAL" clId="{D687D0A3-9918-452D-A734-86DB04041480}" dt="2026-09-02T08:46:03.646" v="2330" actId="20577"/>
          <ac:spMkLst>
            <pc:docMk/>
            <pc:sldMk cId="33368892" sldId="256"/>
            <ac:spMk id="3" creationId="{0B44392F-F90C-1879-1B31-C6567AC6C09D}"/>
          </ac:spMkLst>
        </pc:spChg>
        <pc:spChg chg="mod">
          <ac:chgData name="Alys Lewin" userId="7e1edae9-1f93-4bbe-a109-b385c551b0bd" providerId="ADAL" clId="{D687D0A3-9918-452D-A734-86DB04041480}" dt="2026-09-01T12:24:35.408" v="439" actId="20577"/>
          <ac:spMkLst>
            <pc:docMk/>
            <pc:sldMk cId="33368892" sldId="256"/>
            <ac:spMk id="5" creationId="{AD220FA2-8CB2-2A95-588C-5B7B846D1EB7}"/>
          </ac:spMkLst>
        </pc:spChg>
      </pc:sldChg>
      <pc:sldChg chg="delSp modSp mod">
        <pc:chgData name="Alys Lewin" userId="7e1edae9-1f93-4bbe-a109-b385c551b0bd" providerId="ADAL" clId="{D687D0A3-9918-452D-A734-86DB04041480}" dt="2026-09-02T08:22:16.342" v="2056" actId="6549"/>
        <pc:sldMkLst>
          <pc:docMk/>
          <pc:sldMk cId="567037765" sldId="258"/>
        </pc:sldMkLst>
        <pc:spChg chg="mod">
          <ac:chgData name="Alys Lewin" userId="7e1edae9-1f93-4bbe-a109-b385c551b0bd" providerId="ADAL" clId="{D687D0A3-9918-452D-A734-86DB04041480}" dt="2026-09-01T13:38:49.467" v="1878" actId="1076"/>
          <ac:spMkLst>
            <pc:docMk/>
            <pc:sldMk cId="567037765" sldId="258"/>
            <ac:spMk id="2" creationId="{9382BFBA-8B9C-30C1-0B70-AEA6C105232A}"/>
          </ac:spMkLst>
        </pc:spChg>
        <pc:spChg chg="mod">
          <ac:chgData name="Alys Lewin" userId="7e1edae9-1f93-4bbe-a109-b385c551b0bd" providerId="ADAL" clId="{D687D0A3-9918-452D-A734-86DB04041480}" dt="2026-09-02T08:22:16.342" v="2056" actId="6549"/>
          <ac:spMkLst>
            <pc:docMk/>
            <pc:sldMk cId="567037765" sldId="258"/>
            <ac:spMk id="3" creationId="{518B24CE-F6AD-CFA2-5772-D43DD1B9879B}"/>
          </ac:spMkLst>
        </pc:spChg>
        <pc:picChg chg="del">
          <ac:chgData name="Alys Lewin" userId="7e1edae9-1f93-4bbe-a109-b385c551b0bd" providerId="ADAL" clId="{D687D0A3-9918-452D-A734-86DB04041480}" dt="2026-09-02T08:22:06.901" v="2053" actId="21"/>
          <ac:picMkLst>
            <pc:docMk/>
            <pc:sldMk cId="567037765" sldId="258"/>
            <ac:picMk id="6" creationId="{BDB73B41-ED44-223B-9B31-189B4502DA7E}"/>
          </ac:picMkLst>
        </pc:picChg>
      </pc:sldChg>
      <pc:sldChg chg="modSp mod">
        <pc:chgData name="Alys Lewin" userId="7e1edae9-1f93-4bbe-a109-b385c551b0bd" providerId="ADAL" clId="{D687D0A3-9918-452D-A734-86DB04041480}" dt="2026-09-02T09:34:03.222" v="2367" actId="20577"/>
        <pc:sldMkLst>
          <pc:docMk/>
          <pc:sldMk cId="2405035054" sldId="260"/>
        </pc:sldMkLst>
        <pc:spChg chg="mod">
          <ac:chgData name="Alys Lewin" userId="7e1edae9-1f93-4bbe-a109-b385c551b0bd" providerId="ADAL" clId="{D687D0A3-9918-452D-A734-86DB04041480}" dt="2026-09-02T09:34:03.222" v="2367" actId="20577"/>
          <ac:spMkLst>
            <pc:docMk/>
            <pc:sldMk cId="2405035054" sldId="260"/>
            <ac:spMk id="3" creationId="{F57522F9-6427-83ED-5607-C6F114D6C175}"/>
          </ac:spMkLst>
        </pc:spChg>
      </pc:sldChg>
      <pc:sldChg chg="modSp mod">
        <pc:chgData name="Alys Lewin" userId="7e1edae9-1f93-4bbe-a109-b385c551b0bd" providerId="ADAL" clId="{D687D0A3-9918-452D-A734-86DB04041480}" dt="2026-09-02T08:22:41.193" v="2058" actId="20577"/>
        <pc:sldMkLst>
          <pc:docMk/>
          <pc:sldMk cId="645221464" sldId="261"/>
        </pc:sldMkLst>
        <pc:spChg chg="mod">
          <ac:chgData name="Alys Lewin" userId="7e1edae9-1f93-4bbe-a109-b385c551b0bd" providerId="ADAL" clId="{D687D0A3-9918-452D-A734-86DB04041480}" dt="2026-09-01T12:24:58.505" v="441" actId="27636"/>
          <ac:spMkLst>
            <pc:docMk/>
            <pc:sldMk cId="645221464" sldId="261"/>
            <ac:spMk id="2" creationId="{E7BE4F80-C218-9C3D-CB18-8E852460FBC0}"/>
          </ac:spMkLst>
        </pc:spChg>
        <pc:spChg chg="mod">
          <ac:chgData name="Alys Lewin" userId="7e1edae9-1f93-4bbe-a109-b385c551b0bd" providerId="ADAL" clId="{D687D0A3-9918-452D-A734-86DB04041480}" dt="2026-09-02T08:22:41.193" v="2058" actId="20577"/>
          <ac:spMkLst>
            <pc:docMk/>
            <pc:sldMk cId="645221464" sldId="261"/>
            <ac:spMk id="3" creationId="{15A5EB0C-9413-BD7F-9740-30FFDE98618E}"/>
          </ac:spMkLst>
        </pc:spChg>
      </pc:sldChg>
      <pc:sldChg chg="modSp mod modCm">
        <pc:chgData name="Alys Lewin" userId="7e1edae9-1f93-4bbe-a109-b385c551b0bd" providerId="ADAL" clId="{D687D0A3-9918-452D-A734-86DB04041480}" dt="2026-09-02T08:38:34.223" v="2293" actId="20577"/>
        <pc:sldMkLst>
          <pc:docMk/>
          <pc:sldMk cId="2133101461" sldId="262"/>
        </pc:sldMkLst>
        <pc:spChg chg="mod">
          <ac:chgData name="Alys Lewin" userId="7e1edae9-1f93-4bbe-a109-b385c551b0bd" providerId="ADAL" clId="{D687D0A3-9918-452D-A734-86DB04041480}" dt="2026-09-01T12:24:58.464" v="440"/>
          <ac:spMkLst>
            <pc:docMk/>
            <pc:sldMk cId="2133101461" sldId="262"/>
            <ac:spMk id="2" creationId="{B4244875-544A-8D64-417D-7FBD0639FF70}"/>
          </ac:spMkLst>
        </pc:spChg>
        <pc:spChg chg="mod">
          <ac:chgData name="Alys Lewin" userId="7e1edae9-1f93-4bbe-a109-b385c551b0bd" providerId="ADAL" clId="{D687D0A3-9918-452D-A734-86DB04041480}" dt="2026-09-02T08:38:34.223" v="2293" actId="20577"/>
          <ac:spMkLst>
            <pc:docMk/>
            <pc:sldMk cId="2133101461" sldId="262"/>
            <ac:spMk id="3" creationId="{4949098E-49F6-641D-0BD0-18287300B80F}"/>
          </ac:spMkLst>
        </pc:spChg>
        <pc:extLst>
          <p:ext xmlns:p="http://schemas.openxmlformats.org/presentationml/2006/main" uri="{D6D511B9-2390-475A-947B-AFAB55BFBCF1}">
            <pc226:cmChg xmlns:pc226="http://schemas.microsoft.com/office/powerpoint/2022/06/main/command" chg="mod">
              <pc226:chgData name="Alys Lewin" userId="7e1edae9-1f93-4bbe-a109-b385c551b0bd" providerId="ADAL" clId="{D687D0A3-9918-452D-A734-86DB04041480}" dt="2026-09-02T08:38:34.223" v="2293" actId="20577"/>
              <pc2:cmMkLst xmlns:pc2="http://schemas.microsoft.com/office/powerpoint/2019/9/main/command">
                <pc:docMk/>
                <pc:sldMk cId="2133101461" sldId="262"/>
                <pc2:cmMk id="{B70CE006-D33E-48AA-9E30-9BC80BC200D2}"/>
              </pc2:cmMkLst>
            </pc226:cmChg>
          </p:ext>
        </pc:extLst>
      </pc:sldChg>
      <pc:sldChg chg="modSp mod">
        <pc:chgData name="Alys Lewin" userId="7e1edae9-1f93-4bbe-a109-b385c551b0bd" providerId="ADAL" clId="{D687D0A3-9918-452D-A734-86DB04041480}" dt="2026-09-01T13:33:58.221" v="1804"/>
        <pc:sldMkLst>
          <pc:docMk/>
          <pc:sldMk cId="2368606782" sldId="266"/>
        </pc:sldMkLst>
        <pc:spChg chg="mod">
          <ac:chgData name="Alys Lewin" userId="7e1edae9-1f93-4bbe-a109-b385c551b0bd" providerId="ADAL" clId="{D687D0A3-9918-452D-A734-86DB04041480}" dt="2026-09-01T12:42:54.379" v="1045" actId="1076"/>
          <ac:spMkLst>
            <pc:docMk/>
            <pc:sldMk cId="2368606782" sldId="266"/>
            <ac:spMk id="16" creationId="{ED752E60-9B47-5019-5F3E-89BD158866B1}"/>
          </ac:spMkLst>
        </pc:spChg>
        <pc:spChg chg="mod">
          <ac:chgData name="Alys Lewin" userId="7e1edae9-1f93-4bbe-a109-b385c551b0bd" providerId="ADAL" clId="{D687D0A3-9918-452D-A734-86DB04041480}" dt="2026-09-01T13:33:38.435" v="1802"/>
          <ac:spMkLst>
            <pc:docMk/>
            <pc:sldMk cId="2368606782" sldId="266"/>
            <ac:spMk id="27" creationId="{B3032BAC-05BB-20A0-2CF5-471AB06818FC}"/>
          </ac:spMkLst>
        </pc:spChg>
        <pc:spChg chg="mod">
          <ac:chgData name="Alys Lewin" userId="7e1edae9-1f93-4bbe-a109-b385c551b0bd" providerId="ADAL" clId="{D687D0A3-9918-452D-A734-86DB04041480}" dt="2026-09-01T13:33:50.750" v="1803"/>
          <ac:spMkLst>
            <pc:docMk/>
            <pc:sldMk cId="2368606782" sldId="266"/>
            <ac:spMk id="29" creationId="{E8F1CB08-C819-9800-D364-69ECCAC84882}"/>
          </ac:spMkLst>
        </pc:spChg>
        <pc:spChg chg="mod">
          <ac:chgData name="Alys Lewin" userId="7e1edae9-1f93-4bbe-a109-b385c551b0bd" providerId="ADAL" clId="{D687D0A3-9918-452D-A734-86DB04041480}" dt="2026-09-01T13:33:58.221" v="1804"/>
          <ac:spMkLst>
            <pc:docMk/>
            <pc:sldMk cId="2368606782" sldId="266"/>
            <ac:spMk id="30" creationId="{E0F28A9D-00BE-8CE0-9EC8-AB4572C9036D}"/>
          </ac:spMkLst>
        </pc:spChg>
      </pc:sldChg>
      <pc:sldChg chg="modSp del mod">
        <pc:chgData name="Alys Lewin" userId="7e1edae9-1f93-4bbe-a109-b385c551b0bd" providerId="ADAL" clId="{D687D0A3-9918-452D-A734-86DB04041480}" dt="2026-09-01T13:24:07.332" v="1630" actId="2696"/>
        <pc:sldMkLst>
          <pc:docMk/>
          <pc:sldMk cId="4060147367" sldId="267"/>
        </pc:sldMkLst>
        <pc:spChg chg="mod">
          <ac:chgData name="Alys Lewin" userId="7e1edae9-1f93-4bbe-a109-b385c551b0bd" providerId="ADAL" clId="{D687D0A3-9918-452D-A734-86DB04041480}" dt="2026-09-01T12:24:58.464" v="440"/>
          <ac:spMkLst>
            <pc:docMk/>
            <pc:sldMk cId="4060147367" sldId="267"/>
            <ac:spMk id="2" creationId="{782F5A6A-8D4F-6359-0D1E-851F08EA40B9}"/>
          </ac:spMkLst>
        </pc:spChg>
        <pc:spChg chg="mod">
          <ac:chgData name="Alys Lewin" userId="7e1edae9-1f93-4bbe-a109-b385c551b0bd" providerId="ADAL" clId="{D687D0A3-9918-452D-A734-86DB04041480}" dt="2026-09-01T13:23:34.069" v="1623" actId="27636"/>
          <ac:spMkLst>
            <pc:docMk/>
            <pc:sldMk cId="4060147367" sldId="267"/>
            <ac:spMk id="3" creationId="{00B08ADB-DA85-E39A-A389-06FB79B78BAD}"/>
          </ac:spMkLst>
        </pc:spChg>
      </pc:sldChg>
      <pc:sldChg chg="modSp mod modCm">
        <pc:chgData name="Alys Lewin" userId="7e1edae9-1f93-4bbe-a109-b385c551b0bd" providerId="ADAL" clId="{D687D0A3-9918-452D-A734-86DB04041480}" dt="2026-09-02T09:38:04.997" v="2372" actId="20577"/>
        <pc:sldMkLst>
          <pc:docMk/>
          <pc:sldMk cId="2318108748" sldId="268"/>
        </pc:sldMkLst>
        <pc:spChg chg="mod">
          <ac:chgData name="Alys Lewin" userId="7e1edae9-1f93-4bbe-a109-b385c551b0bd" providerId="ADAL" clId="{D687D0A3-9918-452D-A734-86DB04041480}" dt="2026-09-02T09:38:04.997" v="2372" actId="20577"/>
          <ac:spMkLst>
            <pc:docMk/>
            <pc:sldMk cId="2318108748" sldId="268"/>
            <ac:spMk id="3" creationId="{D82AC6E6-ED9F-6AB9-1EEC-161214303F80}"/>
          </ac:spMkLst>
        </pc:spChg>
        <pc:extLst>
          <p:ext xmlns:p="http://schemas.openxmlformats.org/presentationml/2006/main" uri="{D6D511B9-2390-475A-947B-AFAB55BFBCF1}">
            <pc226:cmChg xmlns:pc226="http://schemas.microsoft.com/office/powerpoint/2022/06/main/command" chg="mod">
              <pc226:chgData name="Alys Lewin" userId="7e1edae9-1f93-4bbe-a109-b385c551b0bd" providerId="ADAL" clId="{D687D0A3-9918-452D-A734-86DB04041480}" dt="2026-09-02T09:38:04.997" v="2372" actId="20577"/>
              <pc2:cmMkLst xmlns:pc2="http://schemas.microsoft.com/office/powerpoint/2019/9/main/command">
                <pc:docMk/>
                <pc:sldMk cId="2318108748" sldId="268"/>
                <pc2:cmMk id="{15EDFEA7-8E20-4301-A935-4F8DED0E4FCC}"/>
              </pc2:cmMkLst>
            </pc226:cmChg>
            <pc226:cmChg xmlns:pc226="http://schemas.microsoft.com/office/powerpoint/2022/06/main/command" chg="mod">
              <pc226:chgData name="Alys Lewin" userId="7e1edae9-1f93-4bbe-a109-b385c551b0bd" providerId="ADAL" clId="{D687D0A3-9918-452D-A734-86DB04041480}" dt="2026-09-02T09:38:04.997" v="2372" actId="20577"/>
              <pc2:cmMkLst xmlns:pc2="http://schemas.microsoft.com/office/powerpoint/2019/9/main/command">
                <pc:docMk/>
                <pc:sldMk cId="2318108748" sldId="268"/>
                <pc2:cmMk id="{169F3BE2-634F-461F-BA2C-C2325AE7CB1D}"/>
              </pc2:cmMkLst>
            </pc226:cmChg>
          </p:ext>
        </pc:extLst>
      </pc:sldChg>
      <pc:sldChg chg="addSp modSp mod">
        <pc:chgData name="Alys Lewin" userId="7e1edae9-1f93-4bbe-a109-b385c551b0bd" providerId="ADAL" clId="{D687D0A3-9918-452D-A734-86DB04041480}" dt="2026-09-02T09:31:09.754" v="2346" actId="20577"/>
        <pc:sldMkLst>
          <pc:docMk/>
          <pc:sldMk cId="393273745" sldId="269"/>
        </pc:sldMkLst>
        <pc:spChg chg="mod">
          <ac:chgData name="Alys Lewin" userId="7e1edae9-1f93-4bbe-a109-b385c551b0bd" providerId="ADAL" clId="{D687D0A3-9918-452D-A734-86DB04041480}" dt="2026-09-02T09:31:09.754" v="2346" actId="20577"/>
          <ac:spMkLst>
            <pc:docMk/>
            <pc:sldMk cId="393273745" sldId="269"/>
            <ac:spMk id="3" creationId="{B76814F7-1B09-BE4C-028E-DC1B4419B90D}"/>
          </ac:spMkLst>
        </pc:spChg>
        <pc:picChg chg="add">
          <ac:chgData name="Alys Lewin" userId="7e1edae9-1f93-4bbe-a109-b385c551b0bd" providerId="ADAL" clId="{D687D0A3-9918-452D-A734-86DB04041480}" dt="2026-09-02T08:22:10.566" v="2054" actId="22"/>
          <ac:picMkLst>
            <pc:docMk/>
            <pc:sldMk cId="393273745" sldId="269"/>
            <ac:picMk id="5" creationId="{FFD1445D-1411-995D-E5FE-70102A976A87}"/>
          </ac:picMkLst>
        </pc:picChg>
      </pc:sldChg>
    </pc:docChg>
  </pc:docChgLst>
  <pc:docChgLst>
    <pc:chgData name="Branwen Llewellyn" userId="b6da51b9-8187-48ae-bd44-a93a517bdcd7" providerId="ADAL" clId="{D3D41866-B3B1-49BB-8BE7-326676EB8FB4}"/>
    <pc:docChg chg="modSld">
      <pc:chgData name="Branwen Llewellyn" userId="b6da51b9-8187-48ae-bd44-a93a517bdcd7" providerId="ADAL" clId="{D3D41866-B3B1-49BB-8BE7-326676EB8FB4}" dt="2026-09-03T12:46:55.162" v="165" actId="113"/>
      <pc:docMkLst>
        <pc:docMk/>
      </pc:docMkLst>
      <pc:sldChg chg="modSp mod">
        <pc:chgData name="Branwen Llewellyn" userId="b6da51b9-8187-48ae-bd44-a93a517bdcd7" providerId="ADAL" clId="{D3D41866-B3B1-49BB-8BE7-326676EB8FB4}" dt="2026-09-03T12:46:55.162" v="165" actId="113"/>
        <pc:sldMkLst>
          <pc:docMk/>
          <pc:sldMk cId="567037765" sldId="258"/>
        </pc:sldMkLst>
        <pc:spChg chg="mod">
          <ac:chgData name="Branwen Llewellyn" userId="b6da51b9-8187-48ae-bd44-a93a517bdcd7" providerId="ADAL" clId="{D3D41866-B3B1-49BB-8BE7-326676EB8FB4}" dt="2026-09-03T12:46:55.162" v="165" actId="113"/>
          <ac:spMkLst>
            <pc:docMk/>
            <pc:sldMk cId="567037765" sldId="258"/>
            <ac:spMk id="3" creationId="{518B24CE-F6AD-CFA2-5772-D43DD1B9879B}"/>
          </ac:spMkLst>
        </pc:spChg>
      </pc:sldChg>
      <pc:sldChg chg="modSp mod">
        <pc:chgData name="Branwen Llewellyn" userId="b6da51b9-8187-48ae-bd44-a93a517bdcd7" providerId="ADAL" clId="{D3D41866-B3B1-49BB-8BE7-326676EB8FB4}" dt="2026-09-03T11:23:03.200" v="99" actId="20577"/>
        <pc:sldMkLst>
          <pc:docMk/>
          <pc:sldMk cId="645221464" sldId="261"/>
        </pc:sldMkLst>
        <pc:spChg chg="mod">
          <ac:chgData name="Branwen Llewellyn" userId="b6da51b9-8187-48ae-bd44-a93a517bdcd7" providerId="ADAL" clId="{D3D41866-B3B1-49BB-8BE7-326676EB8FB4}" dt="2026-09-03T11:23:03.200" v="99" actId="20577"/>
          <ac:spMkLst>
            <pc:docMk/>
            <pc:sldMk cId="645221464" sldId="261"/>
            <ac:spMk id="3" creationId="{15A5EB0C-9413-BD7F-9740-30FFDE98618E}"/>
          </ac:spMkLst>
        </pc:spChg>
      </pc:sldChg>
      <pc:sldChg chg="modSp mod">
        <pc:chgData name="Branwen Llewellyn" userId="b6da51b9-8187-48ae-bd44-a93a517bdcd7" providerId="ADAL" clId="{D3D41866-B3B1-49BB-8BE7-326676EB8FB4}" dt="2026-09-03T12:23:48.136" v="103" actId="20577"/>
        <pc:sldMkLst>
          <pc:docMk/>
          <pc:sldMk cId="393273745" sldId="269"/>
        </pc:sldMkLst>
        <pc:spChg chg="mod">
          <ac:chgData name="Branwen Llewellyn" userId="b6da51b9-8187-48ae-bd44-a93a517bdcd7" providerId="ADAL" clId="{D3D41866-B3B1-49BB-8BE7-326676EB8FB4}" dt="2026-09-03T12:23:48.136" v="103" actId="20577"/>
          <ac:spMkLst>
            <pc:docMk/>
            <pc:sldMk cId="393273745" sldId="269"/>
            <ac:spMk id="3" creationId="{B76814F7-1B09-BE4C-028E-DC1B4419B90D}"/>
          </ac:spMkLst>
        </pc:spChg>
      </pc:sldChg>
    </pc:docChg>
  </pc:docChgLst>
  <pc:docChgLst>
    <pc:chgData name="Miriam Williams" userId="S::miriam.williams@wmc.org.uk::3708e813-c65c-4e67-a0e2-15ad4a97e7e4" providerId="AD" clId="Web-{718F64E6-3342-67B7-349A-0EA7B548E110}"/>
    <pc:docChg chg="modSld">
      <pc:chgData name="Miriam Williams" userId="S::miriam.williams@wmc.org.uk::3708e813-c65c-4e67-a0e2-15ad4a97e7e4" providerId="AD" clId="Web-{718F64E6-3342-67B7-349A-0EA7B548E110}" dt="2026-09-03T10:59:09.057" v="35" actId="20577"/>
      <pc:docMkLst>
        <pc:docMk/>
      </pc:docMkLst>
      <pc:sldChg chg="modSp">
        <pc:chgData name="Miriam Williams" userId="S::miriam.williams@wmc.org.uk::3708e813-c65c-4e67-a0e2-15ad4a97e7e4" providerId="AD" clId="Web-{718F64E6-3342-67B7-349A-0EA7B548E110}" dt="2026-09-03T10:55:16.946" v="5" actId="20577"/>
        <pc:sldMkLst>
          <pc:docMk/>
          <pc:sldMk cId="33368892" sldId="256"/>
        </pc:sldMkLst>
        <pc:spChg chg="mod">
          <ac:chgData name="Miriam Williams" userId="S::miriam.williams@wmc.org.uk::3708e813-c65c-4e67-a0e2-15ad4a97e7e4" providerId="AD" clId="Web-{718F64E6-3342-67B7-349A-0EA7B548E110}" dt="2026-09-03T10:52:37.569" v="2" actId="20577"/>
          <ac:spMkLst>
            <pc:docMk/>
            <pc:sldMk cId="33368892" sldId="256"/>
            <ac:spMk id="3" creationId="{0B44392F-F90C-1879-1B31-C6567AC6C09D}"/>
          </ac:spMkLst>
        </pc:spChg>
        <pc:spChg chg="mod">
          <ac:chgData name="Miriam Williams" userId="S::miriam.williams@wmc.org.uk::3708e813-c65c-4e67-a0e2-15ad4a97e7e4" providerId="AD" clId="Web-{718F64E6-3342-67B7-349A-0EA7B548E110}" dt="2026-09-03T10:55:16.946" v="5" actId="20577"/>
          <ac:spMkLst>
            <pc:docMk/>
            <pc:sldMk cId="33368892" sldId="256"/>
            <ac:spMk id="5" creationId="{AD220FA2-8CB2-2A95-588C-5B7B846D1EB7}"/>
          </ac:spMkLst>
        </pc:spChg>
      </pc:sldChg>
      <pc:sldChg chg="modSp">
        <pc:chgData name="Miriam Williams" userId="S::miriam.williams@wmc.org.uk::3708e813-c65c-4e67-a0e2-15ad4a97e7e4" providerId="AD" clId="Web-{718F64E6-3342-67B7-349A-0EA7B548E110}" dt="2026-09-03T10:56:00.805" v="16" actId="20577"/>
        <pc:sldMkLst>
          <pc:docMk/>
          <pc:sldMk cId="567037765" sldId="258"/>
        </pc:sldMkLst>
        <pc:spChg chg="mod">
          <ac:chgData name="Miriam Williams" userId="S::miriam.williams@wmc.org.uk::3708e813-c65c-4e67-a0e2-15ad4a97e7e4" providerId="AD" clId="Web-{718F64E6-3342-67B7-349A-0EA7B548E110}" dt="2026-09-03T10:56:00.805" v="16" actId="20577"/>
          <ac:spMkLst>
            <pc:docMk/>
            <pc:sldMk cId="567037765" sldId="258"/>
            <ac:spMk id="3" creationId="{518B24CE-F6AD-CFA2-5772-D43DD1B9879B}"/>
          </ac:spMkLst>
        </pc:spChg>
      </pc:sldChg>
      <pc:sldChg chg="modSp">
        <pc:chgData name="Miriam Williams" userId="S::miriam.williams@wmc.org.uk::3708e813-c65c-4e67-a0e2-15ad4a97e7e4" providerId="AD" clId="Web-{718F64E6-3342-67B7-349A-0EA7B548E110}" dt="2026-09-03T10:58:06.978" v="20" actId="20577"/>
        <pc:sldMkLst>
          <pc:docMk/>
          <pc:sldMk cId="645221464" sldId="261"/>
        </pc:sldMkLst>
        <pc:spChg chg="mod">
          <ac:chgData name="Miriam Williams" userId="S::miriam.williams@wmc.org.uk::3708e813-c65c-4e67-a0e2-15ad4a97e7e4" providerId="AD" clId="Web-{718F64E6-3342-67B7-349A-0EA7B548E110}" dt="2026-09-03T10:58:06.978" v="20" actId="20577"/>
          <ac:spMkLst>
            <pc:docMk/>
            <pc:sldMk cId="645221464" sldId="261"/>
            <ac:spMk id="3" creationId="{15A5EB0C-9413-BD7F-9740-30FFDE98618E}"/>
          </ac:spMkLst>
        </pc:spChg>
      </pc:sldChg>
      <pc:sldChg chg="modSp">
        <pc:chgData name="Miriam Williams" userId="S::miriam.williams@wmc.org.uk::3708e813-c65c-4e67-a0e2-15ad4a97e7e4" providerId="AD" clId="Web-{718F64E6-3342-67B7-349A-0EA7B548E110}" dt="2026-09-03T10:59:09.057" v="35" actId="20577"/>
        <pc:sldMkLst>
          <pc:docMk/>
          <pc:sldMk cId="2133101461" sldId="262"/>
        </pc:sldMkLst>
        <pc:spChg chg="mod">
          <ac:chgData name="Miriam Williams" userId="S::miriam.williams@wmc.org.uk::3708e813-c65c-4e67-a0e2-15ad4a97e7e4" providerId="AD" clId="Web-{718F64E6-3342-67B7-349A-0EA7B548E110}" dt="2026-09-03T10:59:09.057" v="35" actId="20577"/>
          <ac:spMkLst>
            <pc:docMk/>
            <pc:sldMk cId="2133101461" sldId="262"/>
            <ac:spMk id="3" creationId="{4949098E-49F6-641D-0BD0-18287300B80F}"/>
          </ac:spMkLst>
        </pc:spChg>
      </pc:sldChg>
    </pc:docChg>
  </pc:docChgLst>
  <pc:docChgLst>
    <pc:chgData name="Claire Furlong" userId="ba4faace-72ac-4654-9fb2-9c89c9072c6a" providerId="ADAL" clId="{CBEFA3D7-DF3C-4B30-B772-43F1A90C4BBB}"/>
    <pc:docChg chg="undo custSel addSld modSld">
      <pc:chgData name="Claire Furlong" userId="ba4faace-72ac-4654-9fb2-9c89c9072c6a" providerId="ADAL" clId="{CBEFA3D7-DF3C-4B30-B772-43F1A90C4BBB}" dt="2026-09-03T11:02:54.438" v="3897"/>
      <pc:docMkLst>
        <pc:docMk/>
      </pc:docMkLst>
      <pc:sldChg chg="modSp mod">
        <pc:chgData name="Claire Furlong" userId="ba4faace-72ac-4654-9fb2-9c89c9072c6a" providerId="ADAL" clId="{CBEFA3D7-DF3C-4B30-B772-43F1A90C4BBB}" dt="2026-09-01T19:01:13.558" v="3135" actId="20577"/>
        <pc:sldMkLst>
          <pc:docMk/>
          <pc:sldMk cId="33368892" sldId="256"/>
        </pc:sldMkLst>
        <pc:spChg chg="mod">
          <ac:chgData name="Claire Furlong" userId="ba4faace-72ac-4654-9fb2-9c89c9072c6a" providerId="ADAL" clId="{CBEFA3D7-DF3C-4B30-B772-43F1A90C4BBB}" dt="2026-09-01T19:01:13.558" v="3135" actId="20577"/>
          <ac:spMkLst>
            <pc:docMk/>
            <pc:sldMk cId="33368892" sldId="256"/>
            <ac:spMk id="3" creationId="{0B44392F-F90C-1879-1B31-C6567AC6C09D}"/>
          </ac:spMkLst>
        </pc:spChg>
      </pc:sldChg>
      <pc:sldChg chg="modSp mod">
        <pc:chgData name="Claire Furlong" userId="ba4faace-72ac-4654-9fb2-9c89c9072c6a" providerId="ADAL" clId="{CBEFA3D7-DF3C-4B30-B772-43F1A90C4BBB}" dt="2026-09-01T18:14:05.839" v="2525" actId="27636"/>
        <pc:sldMkLst>
          <pc:docMk/>
          <pc:sldMk cId="567037765" sldId="258"/>
        </pc:sldMkLst>
        <pc:spChg chg="mod">
          <ac:chgData name="Claire Furlong" userId="ba4faace-72ac-4654-9fb2-9c89c9072c6a" providerId="ADAL" clId="{CBEFA3D7-DF3C-4B30-B772-43F1A90C4BBB}" dt="2026-09-01T18:14:05.839" v="2525" actId="27636"/>
          <ac:spMkLst>
            <pc:docMk/>
            <pc:sldMk cId="567037765" sldId="258"/>
            <ac:spMk id="3" creationId="{518B24CE-F6AD-CFA2-5772-D43DD1B9879B}"/>
          </ac:spMkLst>
        </pc:spChg>
        <pc:picChg chg="mod">
          <ac:chgData name="Claire Furlong" userId="ba4faace-72ac-4654-9fb2-9c89c9072c6a" providerId="ADAL" clId="{CBEFA3D7-DF3C-4B30-B772-43F1A90C4BBB}" dt="2026-09-01T17:59:55.219" v="672" actId="14100"/>
          <ac:picMkLst>
            <pc:docMk/>
            <pc:sldMk cId="567037765" sldId="258"/>
            <ac:picMk id="4" creationId="{75B389C0-B401-6E1F-F5B9-81732503333E}"/>
          </ac:picMkLst>
        </pc:picChg>
        <pc:picChg chg="mod ord">
          <ac:chgData name="Claire Furlong" userId="ba4faace-72ac-4654-9fb2-9c89c9072c6a" providerId="ADAL" clId="{CBEFA3D7-DF3C-4B30-B772-43F1A90C4BBB}" dt="2026-09-01T17:53:21.591" v="115" actId="171"/>
          <ac:picMkLst>
            <pc:docMk/>
            <pc:sldMk cId="567037765" sldId="258"/>
            <ac:picMk id="6" creationId="{BDB73B41-ED44-223B-9B31-189B4502DA7E}"/>
          </ac:picMkLst>
        </pc:picChg>
      </pc:sldChg>
      <pc:sldChg chg="modSp mod modCm">
        <pc:chgData name="Claire Furlong" userId="ba4faace-72ac-4654-9fb2-9c89c9072c6a" providerId="ADAL" clId="{CBEFA3D7-DF3C-4B30-B772-43F1A90C4BBB}" dt="2026-09-01T19:09:07.649" v="3659" actId="20577"/>
        <pc:sldMkLst>
          <pc:docMk/>
          <pc:sldMk cId="2405035054" sldId="260"/>
        </pc:sldMkLst>
        <pc:spChg chg="mod">
          <ac:chgData name="Claire Furlong" userId="ba4faace-72ac-4654-9fb2-9c89c9072c6a" providerId="ADAL" clId="{CBEFA3D7-DF3C-4B30-B772-43F1A90C4BBB}" dt="2026-09-01T19:09:07.649" v="3659" actId="20577"/>
          <ac:spMkLst>
            <pc:docMk/>
            <pc:sldMk cId="2405035054" sldId="260"/>
            <ac:spMk id="3" creationId="{F57522F9-6427-83ED-5607-C6F114D6C175}"/>
          </ac:spMkLst>
        </pc:spChg>
        <pc:extLst>
          <p:ext xmlns:p="http://schemas.openxmlformats.org/presentationml/2006/main" uri="{D6D511B9-2390-475A-947B-AFAB55BFBCF1}">
            <pc226:cmChg xmlns:pc226="http://schemas.microsoft.com/office/powerpoint/2022/06/main/command" chg="mod">
              <pc226:chgData name="Claire Furlong" userId="ba4faace-72ac-4654-9fb2-9c89c9072c6a" providerId="ADAL" clId="{CBEFA3D7-DF3C-4B30-B772-43F1A90C4BBB}" dt="2026-09-01T19:09:07.649" v="3659" actId="20577"/>
              <pc2:cmMkLst xmlns:pc2="http://schemas.microsoft.com/office/powerpoint/2019/9/main/command">
                <pc:docMk/>
                <pc:sldMk cId="2405035054" sldId="260"/>
                <pc2:cmMk id="{A31B3E47-E85A-44FA-AD78-87F525E381FF}"/>
              </pc2:cmMkLst>
            </pc226:cmChg>
          </p:ext>
        </pc:extLst>
      </pc:sldChg>
      <pc:sldChg chg="addSp delSp modSp mod">
        <pc:chgData name="Claire Furlong" userId="ba4faace-72ac-4654-9fb2-9c89c9072c6a" providerId="ADAL" clId="{CBEFA3D7-DF3C-4B30-B772-43F1A90C4BBB}" dt="2026-09-03T11:02:54.438" v="3897"/>
        <pc:sldMkLst>
          <pc:docMk/>
          <pc:sldMk cId="645221464" sldId="261"/>
        </pc:sldMkLst>
        <pc:spChg chg="mod">
          <ac:chgData name="Claire Furlong" userId="ba4faace-72ac-4654-9fb2-9c89c9072c6a" providerId="ADAL" clId="{CBEFA3D7-DF3C-4B30-B772-43F1A90C4BBB}" dt="2026-09-03T11:02:46.243" v="3895" actId="20577"/>
          <ac:spMkLst>
            <pc:docMk/>
            <pc:sldMk cId="645221464" sldId="261"/>
            <ac:spMk id="3" creationId="{15A5EB0C-9413-BD7F-9740-30FFDE98618E}"/>
          </ac:spMkLst>
        </pc:spChg>
        <pc:spChg chg="add del mod">
          <ac:chgData name="Claire Furlong" userId="ba4faace-72ac-4654-9fb2-9c89c9072c6a" providerId="ADAL" clId="{CBEFA3D7-DF3C-4B30-B772-43F1A90C4BBB}" dt="2026-09-03T11:02:54.438" v="3897"/>
          <ac:spMkLst>
            <pc:docMk/>
            <pc:sldMk cId="645221464" sldId="261"/>
            <ac:spMk id="5" creationId="{8AB0F0BC-7800-8524-0643-FD8FCEEA0A93}"/>
          </ac:spMkLst>
        </pc:spChg>
      </pc:sldChg>
      <pc:sldChg chg="modSp mod">
        <pc:chgData name="Claire Furlong" userId="ba4faace-72ac-4654-9fb2-9c89c9072c6a" providerId="ADAL" clId="{CBEFA3D7-DF3C-4B30-B772-43F1A90C4BBB}" dt="2026-09-01T17:59:20.579" v="627" actId="21"/>
        <pc:sldMkLst>
          <pc:docMk/>
          <pc:sldMk cId="2133101461" sldId="262"/>
        </pc:sldMkLst>
        <pc:spChg chg="mod">
          <ac:chgData name="Claire Furlong" userId="ba4faace-72ac-4654-9fb2-9c89c9072c6a" providerId="ADAL" clId="{CBEFA3D7-DF3C-4B30-B772-43F1A90C4BBB}" dt="2026-09-01T17:59:20.579" v="627" actId="21"/>
          <ac:spMkLst>
            <pc:docMk/>
            <pc:sldMk cId="2133101461" sldId="262"/>
            <ac:spMk id="3" creationId="{4949098E-49F6-641D-0BD0-18287300B80F}"/>
          </ac:spMkLst>
        </pc:spChg>
      </pc:sldChg>
      <pc:sldChg chg="modSp mod modCm">
        <pc:chgData name="Claire Furlong" userId="ba4faace-72ac-4654-9fb2-9c89c9072c6a" providerId="ADAL" clId="{CBEFA3D7-DF3C-4B30-B772-43F1A90C4BBB}" dt="2026-09-01T19:07:38.932" v="3636" actId="6549"/>
        <pc:sldMkLst>
          <pc:docMk/>
          <pc:sldMk cId="2318108748" sldId="268"/>
        </pc:sldMkLst>
        <pc:spChg chg="mod">
          <ac:chgData name="Claire Furlong" userId="ba4faace-72ac-4654-9fb2-9c89c9072c6a" providerId="ADAL" clId="{CBEFA3D7-DF3C-4B30-B772-43F1A90C4BBB}" dt="2026-09-01T19:03:25.661" v="3338" actId="20577"/>
          <ac:spMkLst>
            <pc:docMk/>
            <pc:sldMk cId="2318108748" sldId="268"/>
            <ac:spMk id="2" creationId="{7A2DD761-3751-BEEA-56AA-4CE5CFF19DAA}"/>
          </ac:spMkLst>
        </pc:spChg>
        <pc:spChg chg="mod">
          <ac:chgData name="Claire Furlong" userId="ba4faace-72ac-4654-9fb2-9c89c9072c6a" providerId="ADAL" clId="{CBEFA3D7-DF3C-4B30-B772-43F1A90C4BBB}" dt="2026-09-01T19:07:38.932" v="3636" actId="6549"/>
          <ac:spMkLst>
            <pc:docMk/>
            <pc:sldMk cId="2318108748" sldId="268"/>
            <ac:spMk id="3" creationId="{D82AC6E6-ED9F-6AB9-1EEC-161214303F80}"/>
          </ac:spMkLst>
        </pc:spChg>
        <pc:extLst>
          <p:ext xmlns:p="http://schemas.openxmlformats.org/presentationml/2006/main" uri="{D6D511B9-2390-475A-947B-AFAB55BFBCF1}">
            <pc226:cmChg xmlns:pc226="http://schemas.microsoft.com/office/powerpoint/2022/06/main/command" chg="mod">
              <pc226:chgData name="Claire Furlong" userId="ba4faace-72ac-4654-9fb2-9c89c9072c6a" providerId="ADAL" clId="{CBEFA3D7-DF3C-4B30-B772-43F1A90C4BBB}" dt="2026-09-01T19:07:38.932" v="3636" actId="6549"/>
              <pc2:cmMkLst xmlns:pc2="http://schemas.microsoft.com/office/powerpoint/2019/9/main/command">
                <pc:docMk/>
                <pc:sldMk cId="2318108748" sldId="268"/>
                <pc2:cmMk id="{169F3BE2-634F-461F-BA2C-C2325AE7CB1D}"/>
              </pc2:cmMkLst>
            </pc226:cmChg>
          </p:ext>
        </pc:extLst>
      </pc:sldChg>
      <pc:sldChg chg="modSp add mod">
        <pc:chgData name="Claire Furlong" userId="ba4faace-72ac-4654-9fb2-9c89c9072c6a" providerId="ADAL" clId="{CBEFA3D7-DF3C-4B30-B772-43F1A90C4BBB}" dt="2026-09-02T19:02:16.341" v="3724" actId="14100"/>
        <pc:sldMkLst>
          <pc:docMk/>
          <pc:sldMk cId="393273745" sldId="269"/>
        </pc:sldMkLst>
        <pc:spChg chg="mod">
          <ac:chgData name="Claire Furlong" userId="ba4faace-72ac-4654-9fb2-9c89c9072c6a" providerId="ADAL" clId="{CBEFA3D7-DF3C-4B30-B772-43F1A90C4BBB}" dt="2026-09-01T18:08:01.034" v="933" actId="20577"/>
          <ac:spMkLst>
            <pc:docMk/>
            <pc:sldMk cId="393273745" sldId="269"/>
            <ac:spMk id="2" creationId="{47136984-79D7-7920-A746-86D03272BB70}"/>
          </ac:spMkLst>
        </pc:spChg>
        <pc:spChg chg="mod">
          <ac:chgData name="Claire Furlong" userId="ba4faace-72ac-4654-9fb2-9c89c9072c6a" providerId="ADAL" clId="{CBEFA3D7-DF3C-4B30-B772-43F1A90C4BBB}" dt="2026-09-02T19:02:09.556" v="3722" actId="2711"/>
          <ac:spMkLst>
            <pc:docMk/>
            <pc:sldMk cId="393273745" sldId="269"/>
            <ac:spMk id="3" creationId="{B76814F7-1B09-BE4C-028E-DC1B4419B90D}"/>
          </ac:spMkLst>
        </pc:spChg>
        <pc:picChg chg="mod ord">
          <ac:chgData name="Claire Furlong" userId="ba4faace-72ac-4654-9fb2-9c89c9072c6a" providerId="ADAL" clId="{CBEFA3D7-DF3C-4B30-B772-43F1A90C4BBB}" dt="2026-09-02T19:02:16.341" v="3724" actId="14100"/>
          <ac:picMkLst>
            <pc:docMk/>
            <pc:sldMk cId="393273745" sldId="269"/>
            <ac:picMk id="5" creationId="{FFD1445D-1411-995D-E5FE-70102A976A87}"/>
          </ac:picMkLst>
        </pc:picChg>
      </pc:sldChg>
    </pc:docChg>
  </pc:docChgLst>
</pc:chgInfo>
</file>

<file path=ppt/comments/modernComment_102_21CC4F45.xml><?xml version="1.0" encoding="utf-8"?>
<p188:cmLst xmlns:a="http://schemas.openxmlformats.org/drawingml/2006/main" xmlns:r="http://schemas.openxmlformats.org/officeDocument/2006/relationships" xmlns:p188="http://schemas.microsoft.com/office/powerpoint/2018/8/main">
  <p188:cm id="{88783460-3704-4C3E-B061-31DD691007F9}" authorId="{D02FF7AD-71FF-FA0A-D277-FD1ED3D32EE2}" created="2026-09-03T12:48:22.889">
    <ac:txMkLst xmlns:ac="http://schemas.microsoft.com/office/drawing/2013/main/command">
      <pc:docMk xmlns:pc="http://schemas.microsoft.com/office/powerpoint/2013/main/command"/>
      <pc:sldMk xmlns:pc="http://schemas.microsoft.com/office/powerpoint/2013/main/command" cId="567037765" sldId="258"/>
      <ac:spMk id="3" creationId="{518B24CE-F6AD-CFA2-5772-D43DD1B9879B}"/>
      <ac:txMk cp="495" len="31">
        <ac:context len="1568" hash="1815981178"/>
      </ac:txMk>
    </ac:txMkLst>
    <p188:pos x="2640620" y="1718579"/>
    <p188:txBody>
      <a:bodyPr/>
      <a:lstStyle/>
      <a:p>
        <a:r>
          <a:rPr lang="en-US"/>
          <a:t>Can this be changed to ‘meal planning and catering’ to keep it simpler?  </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05A9F-1530-F4A1-44CF-AB4982E373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BF9158D-28B2-BFD9-CCBB-3AE9139AEF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0DAF4F2-2AD2-56C9-9681-A68EBBA653AE}"/>
              </a:ext>
            </a:extLst>
          </p:cNvPr>
          <p:cNvSpPr>
            <a:spLocks noGrp="1"/>
          </p:cNvSpPr>
          <p:nvPr>
            <p:ph type="dt" sz="half" idx="10"/>
          </p:nvPr>
        </p:nvSpPr>
        <p:spPr/>
        <p:txBody>
          <a:bodyPr/>
          <a:lstStyle/>
          <a:p>
            <a:fld id="{1BF38D24-0F5F-4F3E-97C2-57E4D19B6D1A}" type="datetimeFigureOut">
              <a:rPr lang="en-GB" smtClean="0"/>
              <a:t>04/09/2026</a:t>
            </a:fld>
            <a:endParaRPr lang="en-GB"/>
          </a:p>
        </p:txBody>
      </p:sp>
      <p:sp>
        <p:nvSpPr>
          <p:cNvPr id="5" name="Footer Placeholder 4">
            <a:extLst>
              <a:ext uri="{FF2B5EF4-FFF2-40B4-BE49-F238E27FC236}">
                <a16:creationId xmlns:a16="http://schemas.microsoft.com/office/drawing/2014/main" id="{8E541360-1DBB-5F54-D611-B024E5448E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9B3357-256B-30AC-B356-C2ECE8A55F0C}"/>
              </a:ext>
            </a:extLst>
          </p:cNvPr>
          <p:cNvSpPr>
            <a:spLocks noGrp="1"/>
          </p:cNvSpPr>
          <p:nvPr>
            <p:ph type="sldNum" sz="quarter" idx="12"/>
          </p:nvPr>
        </p:nvSpPr>
        <p:spPr/>
        <p:txBody>
          <a:bodyPr/>
          <a:lstStyle/>
          <a:p>
            <a:fld id="{C38B9E25-962F-4CBC-8ABC-82278CBE9981}" type="slidenum">
              <a:rPr lang="en-GB" smtClean="0"/>
              <a:t>‹#›</a:t>
            </a:fld>
            <a:endParaRPr lang="en-GB"/>
          </a:p>
        </p:txBody>
      </p:sp>
    </p:spTree>
    <p:extLst>
      <p:ext uri="{BB962C8B-B14F-4D97-AF65-F5344CB8AC3E}">
        <p14:creationId xmlns:p14="http://schemas.microsoft.com/office/powerpoint/2010/main" val="636506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8398C-526F-7354-1198-4FC3F93AD9A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9917080-68AB-FDCC-5553-28642216D1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7A3688-65AC-7102-5EB0-BBEEAFEBD75B}"/>
              </a:ext>
            </a:extLst>
          </p:cNvPr>
          <p:cNvSpPr>
            <a:spLocks noGrp="1"/>
          </p:cNvSpPr>
          <p:nvPr>
            <p:ph type="dt" sz="half" idx="10"/>
          </p:nvPr>
        </p:nvSpPr>
        <p:spPr/>
        <p:txBody>
          <a:bodyPr/>
          <a:lstStyle/>
          <a:p>
            <a:fld id="{1BF38D24-0F5F-4F3E-97C2-57E4D19B6D1A}" type="datetimeFigureOut">
              <a:rPr lang="en-GB" smtClean="0"/>
              <a:t>04/09/2026</a:t>
            </a:fld>
            <a:endParaRPr lang="en-GB"/>
          </a:p>
        </p:txBody>
      </p:sp>
      <p:sp>
        <p:nvSpPr>
          <p:cNvPr id="5" name="Footer Placeholder 4">
            <a:extLst>
              <a:ext uri="{FF2B5EF4-FFF2-40B4-BE49-F238E27FC236}">
                <a16:creationId xmlns:a16="http://schemas.microsoft.com/office/drawing/2014/main" id="{F7240E45-87B4-566B-4C95-A41F083FAA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D70E0F-FBAB-D281-8FF7-2C7DE6280F77}"/>
              </a:ext>
            </a:extLst>
          </p:cNvPr>
          <p:cNvSpPr>
            <a:spLocks noGrp="1"/>
          </p:cNvSpPr>
          <p:nvPr>
            <p:ph type="sldNum" sz="quarter" idx="12"/>
          </p:nvPr>
        </p:nvSpPr>
        <p:spPr/>
        <p:txBody>
          <a:bodyPr/>
          <a:lstStyle/>
          <a:p>
            <a:fld id="{C38B9E25-962F-4CBC-8ABC-82278CBE9981}" type="slidenum">
              <a:rPr lang="en-GB" smtClean="0"/>
              <a:t>‹#›</a:t>
            </a:fld>
            <a:endParaRPr lang="en-GB"/>
          </a:p>
        </p:txBody>
      </p:sp>
    </p:spTree>
    <p:extLst>
      <p:ext uri="{BB962C8B-B14F-4D97-AF65-F5344CB8AC3E}">
        <p14:creationId xmlns:p14="http://schemas.microsoft.com/office/powerpoint/2010/main" val="1160659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283D52-3AD4-C641-7B21-08825E1BB2A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7B5F2A7-E16B-8B56-612F-07381217713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5EBA272-01E7-7E3D-EEE3-A9A522E38618}"/>
              </a:ext>
            </a:extLst>
          </p:cNvPr>
          <p:cNvSpPr>
            <a:spLocks noGrp="1"/>
          </p:cNvSpPr>
          <p:nvPr>
            <p:ph type="dt" sz="half" idx="10"/>
          </p:nvPr>
        </p:nvSpPr>
        <p:spPr/>
        <p:txBody>
          <a:bodyPr/>
          <a:lstStyle/>
          <a:p>
            <a:fld id="{1BF38D24-0F5F-4F3E-97C2-57E4D19B6D1A}" type="datetimeFigureOut">
              <a:rPr lang="en-GB" smtClean="0"/>
              <a:t>04/09/2026</a:t>
            </a:fld>
            <a:endParaRPr lang="en-GB"/>
          </a:p>
        </p:txBody>
      </p:sp>
      <p:sp>
        <p:nvSpPr>
          <p:cNvPr id="5" name="Footer Placeholder 4">
            <a:extLst>
              <a:ext uri="{FF2B5EF4-FFF2-40B4-BE49-F238E27FC236}">
                <a16:creationId xmlns:a16="http://schemas.microsoft.com/office/drawing/2014/main" id="{59ADFC4F-DB39-B85E-D935-3B935F1D4D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C236A0-1DDC-CC80-150A-C1F64EF0C75E}"/>
              </a:ext>
            </a:extLst>
          </p:cNvPr>
          <p:cNvSpPr>
            <a:spLocks noGrp="1"/>
          </p:cNvSpPr>
          <p:nvPr>
            <p:ph type="sldNum" sz="quarter" idx="12"/>
          </p:nvPr>
        </p:nvSpPr>
        <p:spPr/>
        <p:txBody>
          <a:bodyPr/>
          <a:lstStyle/>
          <a:p>
            <a:fld id="{C38B9E25-962F-4CBC-8ABC-82278CBE9981}" type="slidenum">
              <a:rPr lang="en-GB" smtClean="0"/>
              <a:t>‹#›</a:t>
            </a:fld>
            <a:endParaRPr lang="en-GB"/>
          </a:p>
        </p:txBody>
      </p:sp>
    </p:spTree>
    <p:extLst>
      <p:ext uri="{BB962C8B-B14F-4D97-AF65-F5344CB8AC3E}">
        <p14:creationId xmlns:p14="http://schemas.microsoft.com/office/powerpoint/2010/main" val="949738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761FF-14DF-1CAE-BB5E-79AA3E80C4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733B475-E9BB-E418-E71C-81B74C46B6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08B283-B646-EC13-04FD-23D708BAC0C2}"/>
              </a:ext>
            </a:extLst>
          </p:cNvPr>
          <p:cNvSpPr>
            <a:spLocks noGrp="1"/>
          </p:cNvSpPr>
          <p:nvPr>
            <p:ph type="dt" sz="half" idx="10"/>
          </p:nvPr>
        </p:nvSpPr>
        <p:spPr/>
        <p:txBody>
          <a:bodyPr/>
          <a:lstStyle/>
          <a:p>
            <a:fld id="{1BF38D24-0F5F-4F3E-97C2-57E4D19B6D1A}" type="datetimeFigureOut">
              <a:rPr lang="en-GB" smtClean="0"/>
              <a:t>04/09/2026</a:t>
            </a:fld>
            <a:endParaRPr lang="en-GB"/>
          </a:p>
        </p:txBody>
      </p:sp>
      <p:sp>
        <p:nvSpPr>
          <p:cNvPr id="5" name="Footer Placeholder 4">
            <a:extLst>
              <a:ext uri="{FF2B5EF4-FFF2-40B4-BE49-F238E27FC236}">
                <a16:creationId xmlns:a16="http://schemas.microsoft.com/office/drawing/2014/main" id="{0E052E66-DFBD-1307-4E90-9B03F5A45A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B7D0C75-A8DB-8619-390D-7D0DCAB353C0}"/>
              </a:ext>
            </a:extLst>
          </p:cNvPr>
          <p:cNvSpPr>
            <a:spLocks noGrp="1"/>
          </p:cNvSpPr>
          <p:nvPr>
            <p:ph type="sldNum" sz="quarter" idx="12"/>
          </p:nvPr>
        </p:nvSpPr>
        <p:spPr/>
        <p:txBody>
          <a:bodyPr/>
          <a:lstStyle/>
          <a:p>
            <a:fld id="{C38B9E25-962F-4CBC-8ABC-82278CBE9981}" type="slidenum">
              <a:rPr lang="en-GB" smtClean="0"/>
              <a:t>‹#›</a:t>
            </a:fld>
            <a:endParaRPr lang="en-GB"/>
          </a:p>
        </p:txBody>
      </p:sp>
    </p:spTree>
    <p:extLst>
      <p:ext uri="{BB962C8B-B14F-4D97-AF65-F5344CB8AC3E}">
        <p14:creationId xmlns:p14="http://schemas.microsoft.com/office/powerpoint/2010/main" val="1013104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DE299-CBD5-9EFC-A14A-D22082D370A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3F0D894-F377-93A7-7910-9A8EAA7D2D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714B4D-6EB9-7458-CE40-9251F4E39BA7}"/>
              </a:ext>
            </a:extLst>
          </p:cNvPr>
          <p:cNvSpPr>
            <a:spLocks noGrp="1"/>
          </p:cNvSpPr>
          <p:nvPr>
            <p:ph type="dt" sz="half" idx="10"/>
          </p:nvPr>
        </p:nvSpPr>
        <p:spPr/>
        <p:txBody>
          <a:bodyPr/>
          <a:lstStyle/>
          <a:p>
            <a:fld id="{1BF38D24-0F5F-4F3E-97C2-57E4D19B6D1A}" type="datetimeFigureOut">
              <a:rPr lang="en-GB" smtClean="0"/>
              <a:t>04/09/2026</a:t>
            </a:fld>
            <a:endParaRPr lang="en-GB"/>
          </a:p>
        </p:txBody>
      </p:sp>
      <p:sp>
        <p:nvSpPr>
          <p:cNvPr id="5" name="Footer Placeholder 4">
            <a:extLst>
              <a:ext uri="{FF2B5EF4-FFF2-40B4-BE49-F238E27FC236}">
                <a16:creationId xmlns:a16="http://schemas.microsoft.com/office/drawing/2014/main" id="{E7396A5E-1664-01A0-702E-685B9F0BAD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17A09A-A130-6229-6339-07CD42AC831F}"/>
              </a:ext>
            </a:extLst>
          </p:cNvPr>
          <p:cNvSpPr>
            <a:spLocks noGrp="1"/>
          </p:cNvSpPr>
          <p:nvPr>
            <p:ph type="sldNum" sz="quarter" idx="12"/>
          </p:nvPr>
        </p:nvSpPr>
        <p:spPr/>
        <p:txBody>
          <a:bodyPr/>
          <a:lstStyle/>
          <a:p>
            <a:fld id="{C38B9E25-962F-4CBC-8ABC-82278CBE9981}" type="slidenum">
              <a:rPr lang="en-GB" smtClean="0"/>
              <a:t>‹#›</a:t>
            </a:fld>
            <a:endParaRPr lang="en-GB"/>
          </a:p>
        </p:txBody>
      </p:sp>
    </p:spTree>
    <p:extLst>
      <p:ext uri="{BB962C8B-B14F-4D97-AF65-F5344CB8AC3E}">
        <p14:creationId xmlns:p14="http://schemas.microsoft.com/office/powerpoint/2010/main" val="2430318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DAFC1-CA66-DFC1-1B7B-8B891A0A270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501F22B-538D-4764-5E41-65B994996F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280CE37-328A-2691-CB25-7E5E38CC9D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50F759E-D71B-EC5D-5720-B74B256E8A4D}"/>
              </a:ext>
            </a:extLst>
          </p:cNvPr>
          <p:cNvSpPr>
            <a:spLocks noGrp="1"/>
          </p:cNvSpPr>
          <p:nvPr>
            <p:ph type="dt" sz="half" idx="10"/>
          </p:nvPr>
        </p:nvSpPr>
        <p:spPr/>
        <p:txBody>
          <a:bodyPr/>
          <a:lstStyle/>
          <a:p>
            <a:fld id="{1BF38D24-0F5F-4F3E-97C2-57E4D19B6D1A}" type="datetimeFigureOut">
              <a:rPr lang="en-GB" smtClean="0"/>
              <a:t>04/09/2026</a:t>
            </a:fld>
            <a:endParaRPr lang="en-GB"/>
          </a:p>
        </p:txBody>
      </p:sp>
      <p:sp>
        <p:nvSpPr>
          <p:cNvPr id="6" name="Footer Placeholder 5">
            <a:extLst>
              <a:ext uri="{FF2B5EF4-FFF2-40B4-BE49-F238E27FC236}">
                <a16:creationId xmlns:a16="http://schemas.microsoft.com/office/drawing/2014/main" id="{52B1C3B9-6E9C-D2B9-53AA-36E67A13ED9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A6E914-7B48-52DB-343A-7500A75DD83D}"/>
              </a:ext>
            </a:extLst>
          </p:cNvPr>
          <p:cNvSpPr>
            <a:spLocks noGrp="1"/>
          </p:cNvSpPr>
          <p:nvPr>
            <p:ph type="sldNum" sz="quarter" idx="12"/>
          </p:nvPr>
        </p:nvSpPr>
        <p:spPr/>
        <p:txBody>
          <a:bodyPr/>
          <a:lstStyle/>
          <a:p>
            <a:fld id="{C38B9E25-962F-4CBC-8ABC-82278CBE9981}" type="slidenum">
              <a:rPr lang="en-GB" smtClean="0"/>
              <a:t>‹#›</a:t>
            </a:fld>
            <a:endParaRPr lang="en-GB"/>
          </a:p>
        </p:txBody>
      </p:sp>
    </p:spTree>
    <p:extLst>
      <p:ext uri="{BB962C8B-B14F-4D97-AF65-F5344CB8AC3E}">
        <p14:creationId xmlns:p14="http://schemas.microsoft.com/office/powerpoint/2010/main" val="1384979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7270F-2679-75BA-C304-EB31270F798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6160831-05B3-7167-0C53-61DAFE5CC7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67442B8-2E94-1CB1-4DEE-4ECBFF246B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A5A0784-D5BD-8D9A-641A-4AE7EE3F1D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438328-986A-F5F8-BC31-BA4425D0ED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8FB240A-523C-B383-6F65-41CEC410E12A}"/>
              </a:ext>
            </a:extLst>
          </p:cNvPr>
          <p:cNvSpPr>
            <a:spLocks noGrp="1"/>
          </p:cNvSpPr>
          <p:nvPr>
            <p:ph type="dt" sz="half" idx="10"/>
          </p:nvPr>
        </p:nvSpPr>
        <p:spPr/>
        <p:txBody>
          <a:bodyPr/>
          <a:lstStyle/>
          <a:p>
            <a:fld id="{1BF38D24-0F5F-4F3E-97C2-57E4D19B6D1A}" type="datetimeFigureOut">
              <a:rPr lang="en-GB" smtClean="0"/>
              <a:t>04/09/2026</a:t>
            </a:fld>
            <a:endParaRPr lang="en-GB"/>
          </a:p>
        </p:txBody>
      </p:sp>
      <p:sp>
        <p:nvSpPr>
          <p:cNvPr id="8" name="Footer Placeholder 7">
            <a:extLst>
              <a:ext uri="{FF2B5EF4-FFF2-40B4-BE49-F238E27FC236}">
                <a16:creationId xmlns:a16="http://schemas.microsoft.com/office/drawing/2014/main" id="{042F1EAF-EDA9-A429-9D6F-ADBD408C293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B89FD5F-B4B7-0314-F77B-3A7CEBE3A7A0}"/>
              </a:ext>
            </a:extLst>
          </p:cNvPr>
          <p:cNvSpPr>
            <a:spLocks noGrp="1"/>
          </p:cNvSpPr>
          <p:nvPr>
            <p:ph type="sldNum" sz="quarter" idx="12"/>
          </p:nvPr>
        </p:nvSpPr>
        <p:spPr/>
        <p:txBody>
          <a:bodyPr/>
          <a:lstStyle/>
          <a:p>
            <a:fld id="{C38B9E25-962F-4CBC-8ABC-82278CBE9981}" type="slidenum">
              <a:rPr lang="en-GB" smtClean="0"/>
              <a:t>‹#›</a:t>
            </a:fld>
            <a:endParaRPr lang="en-GB"/>
          </a:p>
        </p:txBody>
      </p:sp>
    </p:spTree>
    <p:extLst>
      <p:ext uri="{BB962C8B-B14F-4D97-AF65-F5344CB8AC3E}">
        <p14:creationId xmlns:p14="http://schemas.microsoft.com/office/powerpoint/2010/main" val="3304157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CC44-B841-ECDB-1AB8-595ADC0D986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0D9013-5A1C-DC7F-FF70-EED5114C6B7B}"/>
              </a:ext>
            </a:extLst>
          </p:cNvPr>
          <p:cNvSpPr>
            <a:spLocks noGrp="1"/>
          </p:cNvSpPr>
          <p:nvPr>
            <p:ph type="dt" sz="half" idx="10"/>
          </p:nvPr>
        </p:nvSpPr>
        <p:spPr/>
        <p:txBody>
          <a:bodyPr/>
          <a:lstStyle/>
          <a:p>
            <a:fld id="{1BF38D24-0F5F-4F3E-97C2-57E4D19B6D1A}" type="datetimeFigureOut">
              <a:rPr lang="en-GB" smtClean="0"/>
              <a:t>04/09/2026</a:t>
            </a:fld>
            <a:endParaRPr lang="en-GB"/>
          </a:p>
        </p:txBody>
      </p:sp>
      <p:sp>
        <p:nvSpPr>
          <p:cNvPr id="4" name="Footer Placeholder 3">
            <a:extLst>
              <a:ext uri="{FF2B5EF4-FFF2-40B4-BE49-F238E27FC236}">
                <a16:creationId xmlns:a16="http://schemas.microsoft.com/office/drawing/2014/main" id="{32976BD7-38D6-2584-CC83-527F8785CD8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AD5D380-1B70-6C35-C703-2F4DEC24DEA5}"/>
              </a:ext>
            </a:extLst>
          </p:cNvPr>
          <p:cNvSpPr>
            <a:spLocks noGrp="1"/>
          </p:cNvSpPr>
          <p:nvPr>
            <p:ph type="sldNum" sz="quarter" idx="12"/>
          </p:nvPr>
        </p:nvSpPr>
        <p:spPr/>
        <p:txBody>
          <a:bodyPr/>
          <a:lstStyle/>
          <a:p>
            <a:fld id="{C38B9E25-962F-4CBC-8ABC-82278CBE9981}" type="slidenum">
              <a:rPr lang="en-GB" smtClean="0"/>
              <a:t>‹#›</a:t>
            </a:fld>
            <a:endParaRPr lang="en-GB"/>
          </a:p>
        </p:txBody>
      </p:sp>
    </p:spTree>
    <p:extLst>
      <p:ext uri="{BB962C8B-B14F-4D97-AF65-F5344CB8AC3E}">
        <p14:creationId xmlns:p14="http://schemas.microsoft.com/office/powerpoint/2010/main" val="953462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8DECED-0051-06F6-9DBC-BD50C6C76C78}"/>
              </a:ext>
            </a:extLst>
          </p:cNvPr>
          <p:cNvSpPr>
            <a:spLocks noGrp="1"/>
          </p:cNvSpPr>
          <p:nvPr>
            <p:ph type="dt" sz="half" idx="10"/>
          </p:nvPr>
        </p:nvSpPr>
        <p:spPr/>
        <p:txBody>
          <a:bodyPr/>
          <a:lstStyle/>
          <a:p>
            <a:fld id="{1BF38D24-0F5F-4F3E-97C2-57E4D19B6D1A}" type="datetimeFigureOut">
              <a:rPr lang="en-GB" smtClean="0"/>
              <a:t>04/09/2026</a:t>
            </a:fld>
            <a:endParaRPr lang="en-GB"/>
          </a:p>
        </p:txBody>
      </p:sp>
      <p:sp>
        <p:nvSpPr>
          <p:cNvPr id="3" name="Footer Placeholder 2">
            <a:extLst>
              <a:ext uri="{FF2B5EF4-FFF2-40B4-BE49-F238E27FC236}">
                <a16:creationId xmlns:a16="http://schemas.microsoft.com/office/drawing/2014/main" id="{F0D9EBC0-6B4B-5BB7-6EAA-D99543E463E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DE42EFA-6543-1E3A-F67E-F478A0CA2CCD}"/>
              </a:ext>
            </a:extLst>
          </p:cNvPr>
          <p:cNvSpPr>
            <a:spLocks noGrp="1"/>
          </p:cNvSpPr>
          <p:nvPr>
            <p:ph type="sldNum" sz="quarter" idx="12"/>
          </p:nvPr>
        </p:nvSpPr>
        <p:spPr/>
        <p:txBody>
          <a:bodyPr/>
          <a:lstStyle/>
          <a:p>
            <a:fld id="{C38B9E25-962F-4CBC-8ABC-82278CBE9981}" type="slidenum">
              <a:rPr lang="en-GB" smtClean="0"/>
              <a:t>‹#›</a:t>
            </a:fld>
            <a:endParaRPr lang="en-GB"/>
          </a:p>
        </p:txBody>
      </p:sp>
    </p:spTree>
    <p:extLst>
      <p:ext uri="{BB962C8B-B14F-4D97-AF65-F5344CB8AC3E}">
        <p14:creationId xmlns:p14="http://schemas.microsoft.com/office/powerpoint/2010/main" val="2032903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AD565-311A-2C65-8385-AAAA7CC229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8713095-2031-3ED4-85AE-319A6EB21E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E0E9089-968B-01E0-C47A-A0750E1064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C2026D-DA20-5A12-D834-6AEBCA14E13D}"/>
              </a:ext>
            </a:extLst>
          </p:cNvPr>
          <p:cNvSpPr>
            <a:spLocks noGrp="1"/>
          </p:cNvSpPr>
          <p:nvPr>
            <p:ph type="dt" sz="half" idx="10"/>
          </p:nvPr>
        </p:nvSpPr>
        <p:spPr/>
        <p:txBody>
          <a:bodyPr/>
          <a:lstStyle/>
          <a:p>
            <a:fld id="{1BF38D24-0F5F-4F3E-97C2-57E4D19B6D1A}" type="datetimeFigureOut">
              <a:rPr lang="en-GB" smtClean="0"/>
              <a:t>04/09/2026</a:t>
            </a:fld>
            <a:endParaRPr lang="en-GB"/>
          </a:p>
        </p:txBody>
      </p:sp>
      <p:sp>
        <p:nvSpPr>
          <p:cNvPr id="6" name="Footer Placeholder 5">
            <a:extLst>
              <a:ext uri="{FF2B5EF4-FFF2-40B4-BE49-F238E27FC236}">
                <a16:creationId xmlns:a16="http://schemas.microsoft.com/office/drawing/2014/main" id="{CF869119-8BC2-C9A6-860C-44124D0A437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E5483F2-BE27-F86C-F4F6-4ECCAFE1F5BE}"/>
              </a:ext>
            </a:extLst>
          </p:cNvPr>
          <p:cNvSpPr>
            <a:spLocks noGrp="1"/>
          </p:cNvSpPr>
          <p:nvPr>
            <p:ph type="sldNum" sz="quarter" idx="12"/>
          </p:nvPr>
        </p:nvSpPr>
        <p:spPr/>
        <p:txBody>
          <a:bodyPr/>
          <a:lstStyle/>
          <a:p>
            <a:fld id="{C38B9E25-962F-4CBC-8ABC-82278CBE9981}" type="slidenum">
              <a:rPr lang="en-GB" smtClean="0"/>
              <a:t>‹#›</a:t>
            </a:fld>
            <a:endParaRPr lang="en-GB"/>
          </a:p>
        </p:txBody>
      </p:sp>
    </p:spTree>
    <p:extLst>
      <p:ext uri="{BB962C8B-B14F-4D97-AF65-F5344CB8AC3E}">
        <p14:creationId xmlns:p14="http://schemas.microsoft.com/office/powerpoint/2010/main" val="250660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F8EC6-6C1C-9D40-20B0-750E3FB0F2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0229F1F-DE6A-E4CF-E9F7-5293F7CA87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67AE061-2548-E280-9553-3E10DBE9C9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BEE395-B4EE-061B-B2AB-B4F8C7682464}"/>
              </a:ext>
            </a:extLst>
          </p:cNvPr>
          <p:cNvSpPr>
            <a:spLocks noGrp="1"/>
          </p:cNvSpPr>
          <p:nvPr>
            <p:ph type="dt" sz="half" idx="10"/>
          </p:nvPr>
        </p:nvSpPr>
        <p:spPr/>
        <p:txBody>
          <a:bodyPr/>
          <a:lstStyle/>
          <a:p>
            <a:fld id="{1BF38D24-0F5F-4F3E-97C2-57E4D19B6D1A}" type="datetimeFigureOut">
              <a:rPr lang="en-GB" smtClean="0"/>
              <a:t>04/09/2026</a:t>
            </a:fld>
            <a:endParaRPr lang="en-GB"/>
          </a:p>
        </p:txBody>
      </p:sp>
      <p:sp>
        <p:nvSpPr>
          <p:cNvPr id="6" name="Footer Placeholder 5">
            <a:extLst>
              <a:ext uri="{FF2B5EF4-FFF2-40B4-BE49-F238E27FC236}">
                <a16:creationId xmlns:a16="http://schemas.microsoft.com/office/drawing/2014/main" id="{105B2C46-EDFF-6576-AC28-9E9A58686C0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F8D2BB7-C7B9-D7FB-75C1-5FF4AAB8080F}"/>
              </a:ext>
            </a:extLst>
          </p:cNvPr>
          <p:cNvSpPr>
            <a:spLocks noGrp="1"/>
          </p:cNvSpPr>
          <p:nvPr>
            <p:ph type="sldNum" sz="quarter" idx="12"/>
          </p:nvPr>
        </p:nvSpPr>
        <p:spPr/>
        <p:txBody>
          <a:bodyPr/>
          <a:lstStyle/>
          <a:p>
            <a:fld id="{C38B9E25-962F-4CBC-8ABC-82278CBE9981}" type="slidenum">
              <a:rPr lang="en-GB" smtClean="0"/>
              <a:t>‹#›</a:t>
            </a:fld>
            <a:endParaRPr lang="en-GB"/>
          </a:p>
        </p:txBody>
      </p:sp>
    </p:spTree>
    <p:extLst>
      <p:ext uri="{BB962C8B-B14F-4D97-AF65-F5344CB8AC3E}">
        <p14:creationId xmlns:p14="http://schemas.microsoft.com/office/powerpoint/2010/main" val="674559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6D6067-F116-722C-0EFC-4B90441E89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B3795BA-EEAB-9ED4-3880-0D5F9DCBB7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384F7B1-12B0-DB31-C769-56040D1F45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F38D24-0F5F-4F3E-97C2-57E4D19B6D1A}" type="datetimeFigureOut">
              <a:rPr lang="en-GB" smtClean="0"/>
              <a:t>04/09/2026</a:t>
            </a:fld>
            <a:endParaRPr lang="en-GB"/>
          </a:p>
        </p:txBody>
      </p:sp>
      <p:sp>
        <p:nvSpPr>
          <p:cNvPr id="5" name="Footer Placeholder 4">
            <a:extLst>
              <a:ext uri="{FF2B5EF4-FFF2-40B4-BE49-F238E27FC236}">
                <a16:creationId xmlns:a16="http://schemas.microsoft.com/office/drawing/2014/main" id="{956218DA-AA4D-5E32-EBA4-EA1607BB16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3F51CDA-2EB1-E3A7-F54B-2E7246DDCA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8B9E25-962F-4CBC-8ABC-82278CBE9981}" type="slidenum">
              <a:rPr lang="en-GB" smtClean="0"/>
              <a:t>‹#›</a:t>
            </a:fld>
            <a:endParaRPr lang="en-GB"/>
          </a:p>
        </p:txBody>
      </p:sp>
    </p:spTree>
    <p:extLst>
      <p:ext uri="{BB962C8B-B14F-4D97-AF65-F5344CB8AC3E}">
        <p14:creationId xmlns:p14="http://schemas.microsoft.com/office/powerpoint/2010/main" val="1157179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hyperlink" Target="https://www.literaturewales.org/" TargetMode="External"/><Relationship Id="rId3" Type="http://schemas.openxmlformats.org/officeDocument/2006/relationships/slide" Target="slide4.xml"/><Relationship Id="rId7" Type="http://schemas.openxmlformats.org/officeDocument/2006/relationships/hyperlink" Target="https://www.literaturewales.org/about-us/" TargetMode="External"/><Relationship Id="rId2" Type="http://schemas.openxmlformats.org/officeDocument/2006/relationships/slide" Target="slide8.xml"/><Relationship Id="rId1" Type="http://schemas.openxmlformats.org/officeDocument/2006/relationships/slideLayout" Target="../slideLayouts/slideLayout2.xml"/><Relationship Id="rId6" Type="http://schemas.openxmlformats.org/officeDocument/2006/relationships/hyperlink" Target="https://www.literaturewales.org/about-us/careers-and-opportunities-with-literature-wales/" TargetMode="External"/><Relationship Id="rId5" Type="http://schemas.openxmlformats.org/officeDocument/2006/relationships/hyperlink" Target="https://www.llenyddiaethcymru.org/amdanom-ni-llc/gyrfaoeddachyfleoedd/ein-polisi-recriwtio/" TargetMode="External"/><Relationship Id="rId10" Type="http://schemas.openxmlformats.org/officeDocument/2006/relationships/hyperlink" Target="https://www.literaturewales.org/about-us/our-pledge/" TargetMode="External"/><Relationship Id="rId4" Type="http://schemas.openxmlformats.org/officeDocument/2006/relationships/hyperlink" Target="https://www.literaturewales.org/wp-content/uploads/2023/01/Our-Ethical-Pledge-1.pdf" TargetMode="External"/><Relationship Id="rId9" Type="http://schemas.openxmlformats.org/officeDocument/2006/relationships/hyperlink" Target="https://www.literaturewales.org/about-us/careers-and-opportunities-with-literature-wales/51937-2/"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tynewydd.cymru/" TargetMode="External"/><Relationship Id="rId2" Type="http://schemas.microsoft.com/office/2018/10/relationships/comments" Target="../comments/modernComment_102_21CC4F4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tynewydd.wales/catering-provisions/"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hyperlink" Target="mailto:post@literaturewales.or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literaturewales.org/lw-news/open-day-at-ty-newydd-writing-centre/" TargetMode="External"/><Relationship Id="rId2" Type="http://schemas.openxmlformats.org/officeDocument/2006/relationships/hyperlink" Target="http://tynewydd.wales/"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forms.office.com/Pages/ResponsePage.aspx?id=Iv1vaUKfYEWAfOxRF9ucT-naHn6TH75LoQmzhcVRsL1UQU9QVE9XR0M3OTZMVUUzQzBBUzZDREZNRC4u" TargetMode="External"/><Relationship Id="rId4" Type="http://schemas.openxmlformats.org/officeDocument/2006/relationships/hyperlink" Target="mailto:post@literaturewales.or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post@literaturewales.or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 outdoor, tree, sign">
            <a:extLst>
              <a:ext uri="{FF2B5EF4-FFF2-40B4-BE49-F238E27FC236}">
                <a16:creationId xmlns:a16="http://schemas.microsoft.com/office/drawing/2014/main" id="{7BAF6526-8062-B117-BDAE-B1E6A714E9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descr="A picture containing application">
            <a:extLst>
              <a:ext uri="{FF2B5EF4-FFF2-40B4-BE49-F238E27FC236}">
                <a16:creationId xmlns:a16="http://schemas.microsoft.com/office/drawing/2014/main" id="{D74D2E71-A590-ACFC-F5C2-9ABF22A364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852" y="155603"/>
            <a:ext cx="4432692" cy="1140880"/>
          </a:xfrm>
          <a:prstGeom prst="rect">
            <a:avLst/>
          </a:prstGeom>
        </p:spPr>
      </p:pic>
    </p:spTree>
    <p:extLst>
      <p:ext uri="{BB962C8B-B14F-4D97-AF65-F5344CB8AC3E}">
        <p14:creationId xmlns:p14="http://schemas.microsoft.com/office/powerpoint/2010/main" val="1664762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7A5BF"/>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B44392F-F90C-1879-1B31-C6567AC6C09D}"/>
              </a:ext>
            </a:extLst>
          </p:cNvPr>
          <p:cNvSpPr>
            <a:spLocks noGrp="1"/>
          </p:cNvSpPr>
          <p:nvPr>
            <p:ph type="subTitle" idx="1"/>
          </p:nvPr>
        </p:nvSpPr>
        <p:spPr>
          <a:xfrm>
            <a:off x="497826" y="1388244"/>
            <a:ext cx="9144000" cy="4659147"/>
          </a:xfrm>
        </p:spPr>
        <p:txBody>
          <a:bodyPr vert="horz" lIns="91440" tIns="45720" rIns="91440" bIns="45720" rtlCol="0" anchor="t">
            <a:noAutofit/>
          </a:bodyPr>
          <a:lstStyle/>
          <a:p>
            <a:pPr algn="l"/>
            <a:br>
              <a:rPr lang="en-GB" sz="1800" b="1">
                <a:latin typeface="Faricy New Lt" panose="020B0303000000020004" pitchFamily="34" charset="0"/>
              </a:rPr>
            </a:br>
            <a:r>
              <a:rPr lang="en-GB" sz="1800">
                <a:latin typeface="Faricy New Lt"/>
              </a:rPr>
              <a:t>Full-time (37 hours per week), permanent contract</a:t>
            </a:r>
          </a:p>
          <a:p>
            <a:pPr algn="l"/>
            <a:r>
              <a:rPr lang="en-GB" sz="1800">
                <a:latin typeface="Faricy New Lt"/>
              </a:rPr>
              <a:t>To start as soon as possible</a:t>
            </a:r>
          </a:p>
          <a:p>
            <a:pPr algn="l"/>
            <a:r>
              <a:rPr lang="en-GB" sz="1800">
                <a:latin typeface="Faricy New Lt"/>
              </a:rPr>
              <a:t>Salary: £26,000 pro rata </a:t>
            </a:r>
            <a:br>
              <a:rPr lang="en-GB" sz="1800">
                <a:latin typeface="Faricy New Lt" panose="020B0303000000020004" pitchFamily="34" charset="0"/>
              </a:rPr>
            </a:br>
            <a:br>
              <a:rPr lang="en-GB" sz="1800">
                <a:latin typeface="Faricy New Lt" panose="020B0303000000020004" pitchFamily="34" charset="0"/>
              </a:rPr>
            </a:br>
            <a:r>
              <a:rPr lang="en-GB" sz="1800">
                <a:latin typeface="Faricy New Lt"/>
              </a:rPr>
              <a:t>Location: </a:t>
            </a:r>
            <a:r>
              <a:rPr lang="en-GB" sz="1800" err="1">
                <a:latin typeface="Faricy New Lt"/>
              </a:rPr>
              <a:t>Tŷ</a:t>
            </a:r>
            <a:r>
              <a:rPr lang="en-GB" sz="1800">
                <a:latin typeface="Faricy New Lt"/>
              </a:rPr>
              <a:t> Newydd Writing Centre, Llanystumdwy, </a:t>
            </a:r>
            <a:r>
              <a:rPr lang="en-GB" sz="1800" err="1">
                <a:latin typeface="Faricy New Lt"/>
              </a:rPr>
              <a:t>Cricieth</a:t>
            </a:r>
            <a:r>
              <a:rPr lang="en-GB" sz="1800">
                <a:latin typeface="Faricy New Lt"/>
              </a:rPr>
              <a:t>, Gwynedd LL52 0LW</a:t>
            </a:r>
          </a:p>
          <a:p>
            <a:pPr algn="l"/>
            <a:r>
              <a:rPr lang="en-GB" sz="1800">
                <a:latin typeface="Faricy New Lt"/>
              </a:rPr>
              <a:t>Language: The ability to speak Welsh is desirable for this role.</a:t>
            </a:r>
          </a:p>
          <a:p>
            <a:pPr algn="l"/>
            <a:br>
              <a:rPr lang="en-GB" sz="1800">
                <a:highlight>
                  <a:srgbClr val="FFFF00"/>
                </a:highlight>
                <a:latin typeface="Faricy New Lt" panose="020B0303000000020004" pitchFamily="34" charset="0"/>
              </a:rPr>
            </a:br>
            <a:r>
              <a:rPr lang="en-GB" sz="1800">
                <a:latin typeface="Faricy New Lt"/>
              </a:rPr>
              <a:t>Closing Date: 9.00 am, Friday 9</a:t>
            </a:r>
            <a:r>
              <a:rPr lang="en-GB" sz="1800" baseline="30000">
                <a:latin typeface="Faricy New Lt"/>
              </a:rPr>
              <a:t> </a:t>
            </a:r>
            <a:r>
              <a:rPr lang="en-GB" sz="1800">
                <a:latin typeface="Faricy New Lt"/>
              </a:rPr>
              <a:t>October 2026</a:t>
            </a:r>
            <a:br>
              <a:rPr lang="en-GB" sz="1800">
                <a:latin typeface="Faricy New Lt" panose="020B0303000000020004" pitchFamily="34" charset="0"/>
              </a:rPr>
            </a:br>
            <a:br>
              <a:rPr lang="en-GB" sz="1800">
                <a:latin typeface="Faricy New Lt" panose="020B0303000000020004" pitchFamily="34" charset="0"/>
              </a:rPr>
            </a:br>
            <a:r>
              <a:rPr lang="en-GB" sz="1800">
                <a:latin typeface="Faricy New Lt"/>
              </a:rPr>
              <a:t>Interviews: Thursday 15 October 2026</a:t>
            </a:r>
          </a:p>
          <a:p>
            <a:pPr algn="l"/>
            <a:br>
              <a:rPr lang="en-GB" sz="1800" b="1" i="1">
                <a:latin typeface="Faricy New Lt" panose="020B0303000000020004" pitchFamily="34" charset="0"/>
              </a:rPr>
            </a:br>
            <a:endParaRPr lang="en-GB" sz="1800">
              <a:solidFill>
                <a:srgbClr val="333333"/>
              </a:solidFill>
              <a:latin typeface="Faricy New Lt" panose="020B0303000000020004" pitchFamily="34" charset="0"/>
            </a:endParaRPr>
          </a:p>
        </p:txBody>
      </p:sp>
      <p:pic>
        <p:nvPicPr>
          <p:cNvPr id="4" name="Picture 3" descr="A picture containing application">
            <a:extLst>
              <a:ext uri="{FF2B5EF4-FFF2-40B4-BE49-F238E27FC236}">
                <a16:creationId xmlns:a16="http://schemas.microsoft.com/office/drawing/2014/main" id="{EC919158-FC7A-2103-16DF-195669F5F7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229" y="5500601"/>
            <a:ext cx="4432692" cy="1140880"/>
          </a:xfrm>
          <a:prstGeom prst="rect">
            <a:avLst/>
          </a:prstGeom>
        </p:spPr>
      </p:pic>
      <p:sp>
        <p:nvSpPr>
          <p:cNvPr id="5" name="Title 1">
            <a:extLst>
              <a:ext uri="{FF2B5EF4-FFF2-40B4-BE49-F238E27FC236}">
                <a16:creationId xmlns:a16="http://schemas.microsoft.com/office/drawing/2014/main" id="{AD220FA2-8CB2-2A95-588C-5B7B846D1EB7}"/>
              </a:ext>
            </a:extLst>
          </p:cNvPr>
          <p:cNvSpPr txBox="1">
            <a:spLocks/>
          </p:cNvSpPr>
          <p:nvPr/>
        </p:nvSpPr>
        <p:spPr>
          <a:xfrm>
            <a:off x="487855" y="62681"/>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b="1" err="1">
                <a:solidFill>
                  <a:srgbClr val="E1CC4F"/>
                </a:solidFill>
                <a:latin typeface="faricy new rg"/>
                <a:cs typeface="Times New Roman"/>
              </a:rPr>
              <a:t>Tŷ</a:t>
            </a:r>
            <a:r>
              <a:rPr lang="en-GB" sz="4400" b="1">
                <a:solidFill>
                  <a:srgbClr val="E1CC4F"/>
                </a:solidFill>
                <a:latin typeface="faricy new rg"/>
                <a:cs typeface="Times New Roman"/>
              </a:rPr>
              <a:t> Newydd House Chef</a:t>
            </a:r>
            <a:endParaRPr lang="en-GB" sz="4400">
              <a:solidFill>
                <a:srgbClr val="E1CC4F"/>
              </a:solidFill>
              <a:latin typeface="faricy new rg"/>
              <a:cs typeface="Times New Roman"/>
            </a:endParaRPr>
          </a:p>
        </p:txBody>
      </p:sp>
      <p:pic>
        <p:nvPicPr>
          <p:cNvPr id="8" name="Picture 7" descr="A person working on a computer&#10;&#10;Description automatically generated with low confidence">
            <a:extLst>
              <a:ext uri="{FF2B5EF4-FFF2-40B4-BE49-F238E27FC236}">
                <a16:creationId xmlns:a16="http://schemas.microsoft.com/office/drawing/2014/main" id="{C857ADEC-7049-736F-0743-572FA88B96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0095" y="4324666"/>
            <a:ext cx="4761905" cy="2533334"/>
          </a:xfrm>
          <a:prstGeom prst="rect">
            <a:avLst/>
          </a:prstGeom>
        </p:spPr>
      </p:pic>
    </p:spTree>
    <p:extLst>
      <p:ext uri="{BB962C8B-B14F-4D97-AF65-F5344CB8AC3E}">
        <p14:creationId xmlns:p14="http://schemas.microsoft.com/office/powerpoint/2010/main" val="33368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E4183A5E-6792-31A0-6987-BFF754EF5C07}"/>
              </a:ext>
            </a:extLst>
          </p:cNvPr>
          <p:cNvSpPr/>
          <p:nvPr/>
        </p:nvSpPr>
        <p:spPr>
          <a:xfrm>
            <a:off x="0" y="-13723"/>
            <a:ext cx="12192000" cy="954190"/>
          </a:xfrm>
          <a:prstGeom prst="rect">
            <a:avLst/>
          </a:prstGeom>
          <a:solidFill>
            <a:srgbClr val="67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hlinkClick r:id="rId2" action="ppaction://hlinksldjump"/>
            <a:extLst>
              <a:ext uri="{FF2B5EF4-FFF2-40B4-BE49-F238E27FC236}">
                <a16:creationId xmlns:a16="http://schemas.microsoft.com/office/drawing/2014/main" id="{E0F28A9D-00BE-8CE0-9EC8-AB4572C9036D}"/>
              </a:ext>
            </a:extLst>
          </p:cNvPr>
          <p:cNvSpPr/>
          <p:nvPr/>
        </p:nvSpPr>
        <p:spPr>
          <a:xfrm>
            <a:off x="8975024" y="4104859"/>
            <a:ext cx="2589684" cy="2552463"/>
          </a:xfrm>
          <a:prstGeom prst="ellipse">
            <a:avLst/>
          </a:prstGeom>
          <a:solidFill>
            <a:srgbClr val="F396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u="sng"/>
          </a:p>
        </p:txBody>
      </p:sp>
      <p:sp>
        <p:nvSpPr>
          <p:cNvPr id="29" name="Oval 28">
            <a:hlinkClick r:id="rId3" action="ppaction://hlinksldjump"/>
            <a:extLst>
              <a:ext uri="{FF2B5EF4-FFF2-40B4-BE49-F238E27FC236}">
                <a16:creationId xmlns:a16="http://schemas.microsoft.com/office/drawing/2014/main" id="{E8F1CB08-C819-9800-D364-69ECCAC84882}"/>
              </a:ext>
            </a:extLst>
          </p:cNvPr>
          <p:cNvSpPr/>
          <p:nvPr/>
        </p:nvSpPr>
        <p:spPr>
          <a:xfrm>
            <a:off x="4866945" y="4107800"/>
            <a:ext cx="2589684" cy="2552463"/>
          </a:xfrm>
          <a:prstGeom prst="ellipse">
            <a:avLst/>
          </a:prstGeom>
          <a:solidFill>
            <a:srgbClr val="7B79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u="sng"/>
          </a:p>
        </p:txBody>
      </p:sp>
      <p:sp>
        <p:nvSpPr>
          <p:cNvPr id="28" name="Oval 27">
            <a:hlinkClick r:id="rId4"/>
            <a:extLst>
              <a:ext uri="{FF2B5EF4-FFF2-40B4-BE49-F238E27FC236}">
                <a16:creationId xmlns:a16="http://schemas.microsoft.com/office/drawing/2014/main" id="{78D6A1BA-CD53-581A-EFCD-2070147D0308}"/>
              </a:ext>
            </a:extLst>
          </p:cNvPr>
          <p:cNvSpPr/>
          <p:nvPr/>
        </p:nvSpPr>
        <p:spPr>
          <a:xfrm>
            <a:off x="653701" y="4107800"/>
            <a:ext cx="2589684" cy="2552463"/>
          </a:xfrm>
          <a:prstGeom prst="ellipse">
            <a:avLst/>
          </a:prstGeom>
          <a:solidFill>
            <a:srgbClr val="67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u="sng"/>
          </a:p>
        </p:txBody>
      </p:sp>
      <p:sp>
        <p:nvSpPr>
          <p:cNvPr id="27" name="Oval 26">
            <a:hlinkClick r:id="rId5"/>
            <a:extLst>
              <a:ext uri="{FF2B5EF4-FFF2-40B4-BE49-F238E27FC236}">
                <a16:creationId xmlns:a16="http://schemas.microsoft.com/office/drawing/2014/main" id="{B3032BAC-05BB-20A0-2CF5-471AB06818FC}"/>
              </a:ext>
            </a:extLst>
          </p:cNvPr>
          <p:cNvSpPr/>
          <p:nvPr/>
        </p:nvSpPr>
        <p:spPr>
          <a:xfrm>
            <a:off x="8975024" y="1128077"/>
            <a:ext cx="2589684" cy="2552463"/>
          </a:xfrm>
          <a:prstGeom prst="ellipse">
            <a:avLst/>
          </a:prstGeom>
          <a:solidFill>
            <a:srgbClr val="94B7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u="sng"/>
          </a:p>
        </p:txBody>
      </p:sp>
      <p:sp>
        <p:nvSpPr>
          <p:cNvPr id="26" name="Oval 25">
            <a:hlinkClick r:id="rId6"/>
            <a:extLst>
              <a:ext uri="{FF2B5EF4-FFF2-40B4-BE49-F238E27FC236}">
                <a16:creationId xmlns:a16="http://schemas.microsoft.com/office/drawing/2014/main" id="{BC9B3E08-249F-E12E-C161-1E3EB3024FF7}"/>
              </a:ext>
            </a:extLst>
          </p:cNvPr>
          <p:cNvSpPr/>
          <p:nvPr/>
        </p:nvSpPr>
        <p:spPr>
          <a:xfrm>
            <a:off x="4866945" y="1102616"/>
            <a:ext cx="2589684" cy="2552463"/>
          </a:xfrm>
          <a:prstGeom prst="ellipse">
            <a:avLst/>
          </a:prstGeom>
          <a:solidFill>
            <a:srgbClr val="E59A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u="sng"/>
          </a:p>
        </p:txBody>
      </p:sp>
      <p:sp>
        <p:nvSpPr>
          <p:cNvPr id="24" name="Oval 23">
            <a:hlinkClick r:id="rId7"/>
            <a:extLst>
              <a:ext uri="{FF2B5EF4-FFF2-40B4-BE49-F238E27FC236}">
                <a16:creationId xmlns:a16="http://schemas.microsoft.com/office/drawing/2014/main" id="{A28C771B-C9F0-0E96-0C03-3D0B9D0BE831}"/>
              </a:ext>
            </a:extLst>
          </p:cNvPr>
          <p:cNvSpPr/>
          <p:nvPr/>
        </p:nvSpPr>
        <p:spPr>
          <a:xfrm>
            <a:off x="696789" y="1128078"/>
            <a:ext cx="2589684" cy="2552463"/>
          </a:xfrm>
          <a:prstGeom prst="ellipse">
            <a:avLst/>
          </a:prstGeom>
          <a:solidFill>
            <a:srgbClr val="FFCC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u="sng"/>
          </a:p>
        </p:txBody>
      </p:sp>
      <p:sp>
        <p:nvSpPr>
          <p:cNvPr id="10" name="TextBox 9">
            <a:extLst>
              <a:ext uri="{FF2B5EF4-FFF2-40B4-BE49-F238E27FC236}">
                <a16:creationId xmlns:a16="http://schemas.microsoft.com/office/drawing/2014/main" id="{0E5F059C-859D-D3BF-149D-88D87EB1E3A7}"/>
              </a:ext>
            </a:extLst>
          </p:cNvPr>
          <p:cNvSpPr txBox="1"/>
          <p:nvPr/>
        </p:nvSpPr>
        <p:spPr>
          <a:xfrm>
            <a:off x="540130" y="2016343"/>
            <a:ext cx="2997921" cy="830997"/>
          </a:xfrm>
          <a:prstGeom prst="rect">
            <a:avLst/>
          </a:prstGeom>
          <a:noFill/>
        </p:spPr>
        <p:txBody>
          <a:bodyPr wrap="square" rtlCol="0">
            <a:spAutoFit/>
          </a:bodyPr>
          <a:lstStyle/>
          <a:p>
            <a:pPr algn="ctr"/>
            <a:r>
              <a:rPr lang="en-GB" sz="2400" b="1" u="sng">
                <a:solidFill>
                  <a:srgbClr val="333333"/>
                </a:solidFill>
                <a:latin typeface="Faricy New Lt" panose="020B0303000000020004" pitchFamily="34" charset="0"/>
                <a:hlinkClick r:id="rId8"/>
              </a:rPr>
              <a:t>Literature </a:t>
            </a:r>
            <a:br>
              <a:rPr lang="en-GB" sz="2400" b="1" u="sng">
                <a:solidFill>
                  <a:srgbClr val="333333"/>
                </a:solidFill>
                <a:latin typeface="Faricy New Lt" panose="020B0303000000020004" pitchFamily="34" charset="0"/>
                <a:hlinkClick r:id="rId8"/>
              </a:rPr>
            </a:br>
            <a:r>
              <a:rPr lang="en-GB" sz="2400" b="1" u="sng">
                <a:solidFill>
                  <a:srgbClr val="333333"/>
                </a:solidFill>
                <a:latin typeface="Faricy New Lt" panose="020B0303000000020004" pitchFamily="34" charset="0"/>
                <a:hlinkClick r:id="rId8"/>
              </a:rPr>
              <a:t>Wales</a:t>
            </a:r>
            <a:endParaRPr lang="en-GB" sz="2400" b="1" u="sng">
              <a:solidFill>
                <a:srgbClr val="333333"/>
              </a:solidFill>
              <a:latin typeface="Faricy New Lt" panose="020B0303000000020004" pitchFamily="34" charset="0"/>
            </a:endParaRPr>
          </a:p>
        </p:txBody>
      </p:sp>
      <p:sp>
        <p:nvSpPr>
          <p:cNvPr id="11" name="TextBox 10">
            <a:extLst>
              <a:ext uri="{FF2B5EF4-FFF2-40B4-BE49-F238E27FC236}">
                <a16:creationId xmlns:a16="http://schemas.microsoft.com/office/drawing/2014/main" id="{74B137FC-D101-2363-B174-AF7EED8EF5D4}"/>
              </a:ext>
            </a:extLst>
          </p:cNvPr>
          <p:cNvSpPr txBox="1"/>
          <p:nvPr/>
        </p:nvSpPr>
        <p:spPr>
          <a:xfrm>
            <a:off x="8852546" y="1988808"/>
            <a:ext cx="2834640" cy="830997"/>
          </a:xfrm>
          <a:prstGeom prst="rect">
            <a:avLst/>
          </a:prstGeom>
          <a:noFill/>
        </p:spPr>
        <p:txBody>
          <a:bodyPr wrap="square" rtlCol="0">
            <a:spAutoFit/>
          </a:bodyPr>
          <a:lstStyle/>
          <a:p>
            <a:pPr algn="ctr"/>
            <a:r>
              <a:rPr lang="en-GB" sz="2400" b="1" u="sng">
                <a:solidFill>
                  <a:srgbClr val="333333"/>
                </a:solidFill>
                <a:latin typeface="Faricy New Lt" panose="020B0303000000020004" pitchFamily="34" charset="0"/>
                <a:hlinkClick r:id="rId9"/>
              </a:rPr>
              <a:t>Our Recruitment Policy</a:t>
            </a:r>
            <a:endParaRPr lang="en-GB" sz="2400" b="1" u="sng">
              <a:solidFill>
                <a:srgbClr val="333333"/>
              </a:solidFill>
              <a:latin typeface="Faricy New Lt" panose="020B0303000000020004" pitchFamily="34" charset="0"/>
            </a:endParaRPr>
          </a:p>
        </p:txBody>
      </p:sp>
      <p:sp>
        <p:nvSpPr>
          <p:cNvPr id="12" name="TextBox 11">
            <a:extLst>
              <a:ext uri="{FF2B5EF4-FFF2-40B4-BE49-F238E27FC236}">
                <a16:creationId xmlns:a16="http://schemas.microsoft.com/office/drawing/2014/main" id="{DC59D440-3E96-DC15-0C62-B5C51A41C1E6}"/>
              </a:ext>
            </a:extLst>
          </p:cNvPr>
          <p:cNvSpPr txBox="1"/>
          <p:nvPr/>
        </p:nvSpPr>
        <p:spPr>
          <a:xfrm>
            <a:off x="8852546" y="5150257"/>
            <a:ext cx="2834640" cy="461665"/>
          </a:xfrm>
          <a:prstGeom prst="rect">
            <a:avLst/>
          </a:prstGeom>
          <a:noFill/>
        </p:spPr>
        <p:txBody>
          <a:bodyPr wrap="square" rtlCol="0">
            <a:spAutoFit/>
          </a:bodyPr>
          <a:lstStyle/>
          <a:p>
            <a:pPr algn="ctr"/>
            <a:r>
              <a:rPr lang="en-GB" sz="2400" b="1" u="sng">
                <a:solidFill>
                  <a:srgbClr val="333333"/>
                </a:solidFill>
                <a:latin typeface="Faricy New Lt" panose="020B0303000000020004" pitchFamily="34" charset="0"/>
                <a:hlinkClick r:id="rId2" action="ppaction://hlinksldjump"/>
              </a:rPr>
              <a:t>How to apply</a:t>
            </a:r>
            <a:endParaRPr lang="en-GB" sz="2400" b="1" u="sng">
              <a:solidFill>
                <a:srgbClr val="333333"/>
              </a:solidFill>
              <a:latin typeface="Faricy New Lt" panose="020B0303000000020004" pitchFamily="34" charset="0"/>
            </a:endParaRPr>
          </a:p>
        </p:txBody>
      </p:sp>
      <p:sp>
        <p:nvSpPr>
          <p:cNvPr id="14" name="TextBox 13">
            <a:extLst>
              <a:ext uri="{FF2B5EF4-FFF2-40B4-BE49-F238E27FC236}">
                <a16:creationId xmlns:a16="http://schemas.microsoft.com/office/drawing/2014/main" id="{45197AAE-E5EB-D679-8630-F687429CA2F5}"/>
              </a:ext>
            </a:extLst>
          </p:cNvPr>
          <p:cNvSpPr txBox="1"/>
          <p:nvPr/>
        </p:nvSpPr>
        <p:spPr>
          <a:xfrm>
            <a:off x="531223" y="5150257"/>
            <a:ext cx="2834640" cy="461665"/>
          </a:xfrm>
          <a:prstGeom prst="rect">
            <a:avLst/>
          </a:prstGeom>
          <a:noFill/>
        </p:spPr>
        <p:txBody>
          <a:bodyPr wrap="square" rtlCol="0">
            <a:spAutoFit/>
          </a:bodyPr>
          <a:lstStyle/>
          <a:p>
            <a:pPr algn="ctr"/>
            <a:r>
              <a:rPr lang="en-GB" sz="2400" b="1" u="sng">
                <a:solidFill>
                  <a:srgbClr val="333333"/>
                </a:solidFill>
                <a:latin typeface="Faricy New Lt" panose="020B0303000000020004" pitchFamily="34" charset="0"/>
                <a:hlinkClick r:id="rId10"/>
              </a:rPr>
              <a:t>Our Pledge</a:t>
            </a:r>
            <a:endParaRPr lang="en-GB" sz="2400" b="1" u="sng">
              <a:solidFill>
                <a:srgbClr val="333333"/>
              </a:solidFill>
              <a:latin typeface="Faricy New Lt" panose="020B0303000000020004" pitchFamily="34" charset="0"/>
            </a:endParaRPr>
          </a:p>
        </p:txBody>
      </p:sp>
      <p:sp>
        <p:nvSpPr>
          <p:cNvPr id="16" name="TextBox 15">
            <a:extLst>
              <a:ext uri="{FF2B5EF4-FFF2-40B4-BE49-F238E27FC236}">
                <a16:creationId xmlns:a16="http://schemas.microsoft.com/office/drawing/2014/main" id="{ED752E60-9B47-5019-5F3E-89BD158866B1}"/>
              </a:ext>
            </a:extLst>
          </p:cNvPr>
          <p:cNvSpPr txBox="1"/>
          <p:nvPr/>
        </p:nvSpPr>
        <p:spPr>
          <a:xfrm>
            <a:off x="4744467" y="4780924"/>
            <a:ext cx="2834640" cy="1200329"/>
          </a:xfrm>
          <a:prstGeom prst="rect">
            <a:avLst/>
          </a:prstGeom>
          <a:noFill/>
        </p:spPr>
        <p:txBody>
          <a:bodyPr wrap="square" rtlCol="0">
            <a:spAutoFit/>
          </a:bodyPr>
          <a:lstStyle/>
          <a:p>
            <a:pPr algn="ctr"/>
            <a:r>
              <a:rPr lang="en-GB" sz="2400" b="1" u="sng">
                <a:solidFill>
                  <a:srgbClr val="333333"/>
                </a:solidFill>
                <a:latin typeface="Faricy New Lt" panose="020B0303000000020004" pitchFamily="34" charset="0"/>
                <a:hlinkClick r:id="rId3" action="ppaction://hlinksldjump"/>
              </a:rPr>
              <a:t>The role of </a:t>
            </a:r>
            <a:br>
              <a:rPr lang="en-GB" sz="2400" b="1" u="sng">
                <a:solidFill>
                  <a:srgbClr val="333333"/>
                </a:solidFill>
                <a:latin typeface="Faricy New Lt" panose="020B0303000000020004" pitchFamily="34" charset="0"/>
                <a:hlinkClick r:id="rId3" action="ppaction://hlinksldjump"/>
              </a:rPr>
            </a:br>
            <a:r>
              <a:rPr lang="cy-GB" sz="2400" b="1" u="sng">
                <a:solidFill>
                  <a:srgbClr val="333333"/>
                </a:solidFill>
                <a:latin typeface="Faricy New Lt" panose="020B0303000000020004" pitchFamily="34" charset="0"/>
                <a:hlinkClick r:id="rId3" action="ppaction://hlinksldjump"/>
              </a:rPr>
              <a:t>Tŷ Newydd </a:t>
            </a:r>
            <a:r>
              <a:rPr lang="cy-GB" sz="2400" b="1" u="sng" err="1">
                <a:solidFill>
                  <a:srgbClr val="333333"/>
                </a:solidFill>
                <a:latin typeface="Faricy New Lt" panose="020B0303000000020004" pitchFamily="34" charset="0"/>
                <a:hlinkClick r:id="rId3" action="ppaction://hlinksldjump"/>
              </a:rPr>
              <a:t>House</a:t>
            </a:r>
            <a:r>
              <a:rPr lang="cy-GB" sz="2400" b="1" u="sng">
                <a:solidFill>
                  <a:srgbClr val="333333"/>
                </a:solidFill>
                <a:latin typeface="Faricy New Lt" panose="020B0303000000020004" pitchFamily="34" charset="0"/>
                <a:hlinkClick r:id="rId3" action="ppaction://hlinksldjump"/>
              </a:rPr>
              <a:t> </a:t>
            </a:r>
            <a:r>
              <a:rPr lang="cy-GB" sz="2400" b="1" u="sng" err="1">
                <a:solidFill>
                  <a:srgbClr val="333333"/>
                </a:solidFill>
                <a:latin typeface="Faricy New Lt" panose="020B0303000000020004" pitchFamily="34" charset="0"/>
                <a:hlinkClick r:id="rId3" action="ppaction://hlinksldjump"/>
              </a:rPr>
              <a:t>Chef</a:t>
            </a:r>
            <a:endParaRPr lang="en-GB" sz="2400" b="1" u="sng">
              <a:solidFill>
                <a:srgbClr val="333333"/>
              </a:solidFill>
              <a:latin typeface="Faricy New Lt" panose="020B0303000000020004" pitchFamily="34" charset="0"/>
            </a:endParaRPr>
          </a:p>
        </p:txBody>
      </p:sp>
      <p:sp>
        <p:nvSpPr>
          <p:cNvPr id="20" name="TextBox 19">
            <a:extLst>
              <a:ext uri="{FF2B5EF4-FFF2-40B4-BE49-F238E27FC236}">
                <a16:creationId xmlns:a16="http://schemas.microsoft.com/office/drawing/2014/main" id="{22D37C03-3C21-BD08-84EB-6AAAFABC31A7}"/>
              </a:ext>
            </a:extLst>
          </p:cNvPr>
          <p:cNvSpPr txBox="1"/>
          <p:nvPr/>
        </p:nvSpPr>
        <p:spPr>
          <a:xfrm>
            <a:off x="161430" y="197737"/>
            <a:ext cx="9052018" cy="1138773"/>
          </a:xfrm>
          <a:prstGeom prst="rect">
            <a:avLst/>
          </a:prstGeom>
          <a:noFill/>
        </p:spPr>
        <p:txBody>
          <a:bodyPr wrap="square" rtlCol="0">
            <a:spAutoFit/>
          </a:bodyPr>
          <a:lstStyle/>
          <a:p>
            <a:r>
              <a:rPr lang="en-GB" sz="3200" b="1">
                <a:solidFill>
                  <a:srgbClr val="FFCC4F"/>
                </a:solidFill>
                <a:effectLst/>
                <a:latin typeface="Faricy New Rg" panose="020B0503000000020004" pitchFamily="34" charset="0"/>
                <a:ea typeface="Calibri" panose="020F0502020204030204" pitchFamily="34" charset="0"/>
                <a:cs typeface="Faricy New Lt" panose="020B0303000000020004" pitchFamily="34" charset="0"/>
              </a:rPr>
              <a:t>Click </a:t>
            </a:r>
            <a:r>
              <a:rPr lang="en-GB" sz="3200" b="1">
                <a:solidFill>
                  <a:srgbClr val="FFCC4F"/>
                </a:solidFill>
                <a:latin typeface="Faricy New Rg" panose="020B0503000000020004" pitchFamily="34" charset="0"/>
                <a:ea typeface="Calibri" panose="020F0502020204030204" pitchFamily="34" charset="0"/>
                <a:cs typeface="Faricy New Lt" panose="020B0303000000020004" pitchFamily="34" charset="0"/>
              </a:rPr>
              <a:t>to find out more about:</a:t>
            </a:r>
            <a:endParaRPr lang="en-GB" sz="3600" b="1">
              <a:solidFill>
                <a:srgbClr val="333333"/>
              </a:solidFill>
              <a:latin typeface="Faricy New Lt" panose="020B0303000000020004" pitchFamily="34" charset="0"/>
            </a:endParaRPr>
          </a:p>
          <a:p>
            <a:endParaRPr lang="en-GB" sz="3600" b="1">
              <a:solidFill>
                <a:srgbClr val="FFCC4F"/>
              </a:solidFill>
              <a:latin typeface="Faricy New Rg" panose="020B0503000000020004" pitchFamily="34" charset="0"/>
            </a:endParaRPr>
          </a:p>
        </p:txBody>
      </p:sp>
      <p:sp>
        <p:nvSpPr>
          <p:cNvPr id="31" name="TextBox 30">
            <a:extLst>
              <a:ext uri="{FF2B5EF4-FFF2-40B4-BE49-F238E27FC236}">
                <a16:creationId xmlns:a16="http://schemas.microsoft.com/office/drawing/2014/main" id="{443EAC90-6ABE-2B9B-03B1-D784FFC67E11}"/>
              </a:ext>
            </a:extLst>
          </p:cNvPr>
          <p:cNvSpPr txBox="1"/>
          <p:nvPr/>
        </p:nvSpPr>
        <p:spPr>
          <a:xfrm>
            <a:off x="4652158" y="1970095"/>
            <a:ext cx="3019258" cy="830997"/>
          </a:xfrm>
          <a:prstGeom prst="rect">
            <a:avLst/>
          </a:prstGeom>
          <a:noFill/>
        </p:spPr>
        <p:txBody>
          <a:bodyPr wrap="square" rtlCol="0">
            <a:spAutoFit/>
          </a:bodyPr>
          <a:lstStyle/>
          <a:p>
            <a:pPr algn="ctr"/>
            <a:r>
              <a:rPr lang="en-GB" sz="2400" b="1" u="sng">
                <a:solidFill>
                  <a:srgbClr val="333333"/>
                </a:solidFill>
                <a:latin typeface="Faricy New Lt" panose="020B0303000000020004" pitchFamily="34" charset="0"/>
                <a:hlinkClick r:id="rId6"/>
              </a:rPr>
              <a:t>Careers and staff benefits</a:t>
            </a:r>
            <a:endParaRPr lang="en-GB" sz="2400" b="1" u="sng">
              <a:solidFill>
                <a:srgbClr val="333333"/>
              </a:solidFill>
              <a:latin typeface="Faricy New Lt" panose="020B0303000000020004" pitchFamily="34" charset="0"/>
            </a:endParaRPr>
          </a:p>
        </p:txBody>
      </p:sp>
    </p:spTree>
    <p:extLst>
      <p:ext uri="{BB962C8B-B14F-4D97-AF65-F5344CB8AC3E}">
        <p14:creationId xmlns:p14="http://schemas.microsoft.com/office/powerpoint/2010/main" val="2368606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7A5B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2BFBA-8B9C-30C1-0B70-AEA6C105232A}"/>
              </a:ext>
            </a:extLst>
          </p:cNvPr>
          <p:cNvSpPr>
            <a:spLocks noGrp="1"/>
          </p:cNvSpPr>
          <p:nvPr>
            <p:ph type="title"/>
          </p:nvPr>
        </p:nvSpPr>
        <p:spPr>
          <a:xfrm>
            <a:off x="574249" y="192869"/>
            <a:ext cx="10515600" cy="953058"/>
          </a:xfrm>
        </p:spPr>
        <p:txBody>
          <a:bodyPr>
            <a:normAutofit/>
          </a:bodyPr>
          <a:lstStyle/>
          <a:p>
            <a:r>
              <a:rPr lang="en-GB" sz="3500" b="1">
                <a:solidFill>
                  <a:srgbClr val="E1CC4F"/>
                </a:solidFill>
                <a:latin typeface="Faricy New Lt" panose="020B0303000000020004" pitchFamily="34" charset="0"/>
              </a:rPr>
              <a:t>The role of </a:t>
            </a:r>
            <a:r>
              <a:rPr lang="cy-GB" sz="3500" b="1">
                <a:solidFill>
                  <a:srgbClr val="E1CC4F"/>
                </a:solidFill>
                <a:latin typeface="Faricy New Lt" panose="020B0303000000020004" pitchFamily="34" charset="0"/>
                <a:cs typeface="Times New Roman" panose="02020603050405020304" pitchFamily="18" charset="0"/>
              </a:rPr>
              <a:t>Tŷ Newydd </a:t>
            </a:r>
            <a:r>
              <a:rPr lang="cy-GB" sz="3500" b="1" err="1">
                <a:solidFill>
                  <a:srgbClr val="E1CC4F"/>
                </a:solidFill>
                <a:latin typeface="Faricy New Lt" panose="020B0303000000020004" pitchFamily="34" charset="0"/>
                <a:cs typeface="Times New Roman" panose="02020603050405020304" pitchFamily="18" charset="0"/>
              </a:rPr>
              <a:t>House</a:t>
            </a:r>
            <a:r>
              <a:rPr lang="cy-GB" sz="3500" b="1">
                <a:solidFill>
                  <a:srgbClr val="E1CC4F"/>
                </a:solidFill>
                <a:latin typeface="Faricy New Lt" panose="020B0303000000020004" pitchFamily="34" charset="0"/>
                <a:cs typeface="Times New Roman" panose="02020603050405020304" pitchFamily="18" charset="0"/>
              </a:rPr>
              <a:t> </a:t>
            </a:r>
            <a:r>
              <a:rPr lang="cy-GB" sz="3500" b="1" err="1">
                <a:solidFill>
                  <a:srgbClr val="E1CC4F"/>
                </a:solidFill>
                <a:latin typeface="Faricy New Lt" panose="020B0303000000020004" pitchFamily="34" charset="0"/>
                <a:cs typeface="Times New Roman" panose="02020603050405020304" pitchFamily="18" charset="0"/>
              </a:rPr>
              <a:t>Chef</a:t>
            </a:r>
            <a:endParaRPr lang="en-GB" sz="3500" b="1">
              <a:solidFill>
                <a:srgbClr val="E1CC4F"/>
              </a:solidFill>
            </a:endParaRPr>
          </a:p>
        </p:txBody>
      </p:sp>
      <p:sp>
        <p:nvSpPr>
          <p:cNvPr id="3" name="Content Placeholder 2">
            <a:extLst>
              <a:ext uri="{FF2B5EF4-FFF2-40B4-BE49-F238E27FC236}">
                <a16:creationId xmlns:a16="http://schemas.microsoft.com/office/drawing/2014/main" id="{518B24CE-F6AD-CFA2-5772-D43DD1B9879B}"/>
              </a:ext>
            </a:extLst>
          </p:cNvPr>
          <p:cNvSpPr>
            <a:spLocks noGrp="1"/>
          </p:cNvSpPr>
          <p:nvPr>
            <p:ph idx="1"/>
          </p:nvPr>
        </p:nvSpPr>
        <p:spPr>
          <a:xfrm>
            <a:off x="687371" y="907663"/>
            <a:ext cx="11143268" cy="4968351"/>
          </a:xfrm>
        </p:spPr>
        <p:txBody>
          <a:bodyPr vert="horz" lIns="91440" tIns="45720" rIns="91440" bIns="45720" rtlCol="0" anchor="t">
            <a:normAutofit/>
          </a:bodyPr>
          <a:lstStyle/>
          <a:p>
            <a:pPr marL="0" indent="0">
              <a:lnSpc>
                <a:spcPct val="107000"/>
              </a:lnSpc>
              <a:spcAft>
                <a:spcPts val="800"/>
              </a:spcAft>
              <a:buNone/>
            </a:pPr>
            <a:r>
              <a:rPr lang="en-GB" sz="1500" b="1">
                <a:effectLst/>
                <a:latin typeface="Faricy New Lt"/>
                <a:ea typeface="Calibri"/>
                <a:cs typeface="Typ 1451 LL"/>
              </a:rPr>
              <a:t>About the Role</a:t>
            </a:r>
            <a:endParaRPr lang="en-GB" sz="1500">
              <a:effectLst/>
              <a:latin typeface="Faricy New Lt"/>
              <a:ea typeface="Calibri"/>
              <a:cs typeface="Times New Roman" panose="02020603050405020304" pitchFamily="18" charset="0"/>
            </a:endParaRPr>
          </a:p>
          <a:p>
            <a:pPr marL="0" indent="0">
              <a:buNone/>
            </a:pPr>
            <a:r>
              <a:rPr lang="en-GB" sz="1500" err="1">
                <a:effectLst/>
                <a:latin typeface="Faricy New Lt"/>
                <a:ea typeface="Calibri"/>
                <a:cs typeface="Times New Roman"/>
                <a:hlinkClick r:id="rId3"/>
              </a:rPr>
              <a:t>Tŷ</a:t>
            </a:r>
            <a:r>
              <a:rPr lang="en-GB" sz="1500">
                <a:effectLst/>
                <a:latin typeface="Faricy New Lt"/>
                <a:ea typeface="Calibri"/>
                <a:cs typeface="Times New Roman"/>
                <a:hlinkClick r:id="rId3"/>
              </a:rPr>
              <a:t> Newydd is the National Writing Centre of Wales</a:t>
            </a:r>
            <a:r>
              <a:rPr lang="en-GB" sz="1500">
                <a:effectLst/>
                <a:latin typeface="Faricy New Lt"/>
                <a:ea typeface="Calibri"/>
                <a:cs typeface="Times New Roman"/>
              </a:rPr>
              <a:t>, specialising in high-quality residential writing courses. Each week we welcome new guests from across Wales and beyond. It is run by </a:t>
            </a:r>
            <a:r>
              <a:rPr lang="en-GB" sz="1500" b="1" err="1">
                <a:effectLst/>
                <a:latin typeface="Faricy New Lt"/>
                <a:ea typeface="Calibri"/>
                <a:cs typeface="Times New Roman"/>
              </a:rPr>
              <a:t>Llenyddiaeth</a:t>
            </a:r>
            <a:r>
              <a:rPr lang="en-GB" sz="1500" b="1">
                <a:effectLst/>
                <a:latin typeface="Faricy New Lt"/>
                <a:ea typeface="Calibri"/>
                <a:cs typeface="Times New Roman"/>
              </a:rPr>
              <a:t> Cymru | Literature Wales</a:t>
            </a:r>
            <a:r>
              <a:rPr lang="en-GB" sz="1500">
                <a:effectLst/>
                <a:latin typeface="Faricy New Lt"/>
                <a:ea typeface="Calibri"/>
                <a:cs typeface="Times New Roman"/>
              </a:rPr>
              <a:t>. </a:t>
            </a:r>
          </a:p>
          <a:p>
            <a:pPr marL="0" indent="0">
              <a:buNone/>
            </a:pPr>
            <a:r>
              <a:rPr lang="en-GB" sz="1500">
                <a:latin typeface="Faricy New Lt"/>
                <a:ea typeface="Calibri"/>
                <a:cs typeface="Times New Roman"/>
              </a:rPr>
              <a:t>As </a:t>
            </a:r>
            <a:r>
              <a:rPr lang="en-GB" sz="1500" err="1">
                <a:latin typeface="Faricy New Lt"/>
                <a:ea typeface="Calibri"/>
                <a:cs typeface="Times New Roman"/>
              </a:rPr>
              <a:t>Tŷ</a:t>
            </a:r>
            <a:r>
              <a:rPr lang="en-GB" sz="1500">
                <a:latin typeface="Faricy New Lt"/>
                <a:ea typeface="Calibri"/>
                <a:cs typeface="Times New Roman"/>
              </a:rPr>
              <a:t> Newydd House Chef you will be responsible for hosting and keeping our guests well-fed throughout their stay, creating a </a:t>
            </a:r>
            <a:r>
              <a:rPr lang="en-GB" sz="1500">
                <a:latin typeface="Faricy New Lt"/>
              </a:rPr>
              <a:t>welcoming, comfortable, and enjoyable experience for writers, artists, tutors, and guests. The postholder will be responsible for family-style catering provision, co-ordinating hospitality services, and ensuring communal spaces are well maintained and inviting.</a:t>
            </a:r>
          </a:p>
          <a:p>
            <a:pPr marL="0" indent="0">
              <a:buNone/>
            </a:pPr>
            <a:r>
              <a:rPr lang="en-GB" sz="1500">
                <a:latin typeface="Faricy New Lt"/>
              </a:rPr>
              <a:t>This will involve catering for all kinds of dietary requirements, maintenance and cleaning, co-ordinating relevant budgets and sourcing produce, locally where possible.</a:t>
            </a:r>
          </a:p>
          <a:p>
            <a:pPr marL="0" indent="0">
              <a:buNone/>
            </a:pPr>
            <a:r>
              <a:rPr lang="en-GB" sz="1500">
                <a:latin typeface="Faricy New Lt"/>
              </a:rPr>
              <a:t>This role plays a key part in fostering a welcoming atmosphere that enables creativity, collaboration, and well-being among all who visit and stay at the centre. </a:t>
            </a:r>
          </a:p>
          <a:p>
            <a:pPr marL="0" indent="0">
              <a:buNone/>
            </a:pPr>
            <a:r>
              <a:rPr lang="en-GB" sz="1500">
                <a:latin typeface="Faricy New Lt"/>
              </a:rPr>
              <a:t>The position involves working unsociable hours and weekends, but we are open to discussing flexibilities with candidates.  Currently the role holder lives next door to the centre and serves lunch and dinner over split shifts but we’re aware this wouldn’t work for everyone.</a:t>
            </a:r>
          </a:p>
          <a:p>
            <a:pPr marL="0" indent="0">
              <a:buNone/>
            </a:pPr>
            <a:r>
              <a:rPr lang="en-GB" sz="1500">
                <a:latin typeface="Faricy New Lt"/>
              </a:rPr>
              <a:t>This role follows the rhythm of the Centre's programme and visitor activity. Spring and summer are our busiest periods and require greater availability, while the quieter winter months provide opportunities for reduced working hours, balancing </a:t>
            </a:r>
            <a:br>
              <a:rPr lang="en-GB" sz="1500">
                <a:latin typeface="Faricy New Lt" panose="020B0303000000020004" pitchFamily="34" charset="0"/>
              </a:rPr>
            </a:br>
            <a:r>
              <a:rPr lang="en-GB" sz="1500">
                <a:latin typeface="Faricy New Lt"/>
              </a:rPr>
              <a:t>the role across the year. Courses are planned months ahead, allowing for easy scheduling.</a:t>
            </a:r>
          </a:p>
        </p:txBody>
      </p:sp>
      <p:pic>
        <p:nvPicPr>
          <p:cNvPr id="4" name="Picture 3" descr="A picture containing application">
            <a:extLst>
              <a:ext uri="{FF2B5EF4-FFF2-40B4-BE49-F238E27FC236}">
                <a16:creationId xmlns:a16="http://schemas.microsoft.com/office/drawing/2014/main" id="{75B389C0-B401-6E1F-F5B9-8173250333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677" y="5712663"/>
            <a:ext cx="3496027" cy="899802"/>
          </a:xfrm>
          <a:prstGeom prst="rect">
            <a:avLst/>
          </a:prstGeom>
        </p:spPr>
      </p:pic>
      <p:sp>
        <p:nvSpPr>
          <p:cNvPr id="5" name="Content Placeholder 2">
            <a:extLst>
              <a:ext uri="{FF2B5EF4-FFF2-40B4-BE49-F238E27FC236}">
                <a16:creationId xmlns:a16="http://schemas.microsoft.com/office/drawing/2014/main" id="{D9F6B5B8-50A3-E3A2-C5DC-58D255B15312}"/>
              </a:ext>
            </a:extLst>
          </p:cNvPr>
          <p:cNvSpPr txBox="1">
            <a:spLocks/>
          </p:cNvSpPr>
          <p:nvPr/>
        </p:nvSpPr>
        <p:spPr>
          <a:xfrm>
            <a:off x="6961632" y="1690687"/>
            <a:ext cx="439216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a:latin typeface="Faricy New Lt" panose="020B0303000000020004" pitchFamily="34" charset="0"/>
            </a:endParaRPr>
          </a:p>
        </p:txBody>
      </p:sp>
    </p:spTree>
    <p:extLst>
      <p:ext uri="{BB962C8B-B14F-4D97-AF65-F5344CB8AC3E}">
        <p14:creationId xmlns:p14="http://schemas.microsoft.com/office/powerpoint/2010/main" val="567037765"/>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7A5B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E4F80-C218-9C3D-CB18-8E852460FBC0}"/>
              </a:ext>
            </a:extLst>
          </p:cNvPr>
          <p:cNvSpPr>
            <a:spLocks noGrp="1"/>
          </p:cNvSpPr>
          <p:nvPr>
            <p:ph type="title"/>
          </p:nvPr>
        </p:nvSpPr>
        <p:spPr>
          <a:xfrm>
            <a:off x="461128" y="204168"/>
            <a:ext cx="10515600" cy="1325563"/>
          </a:xfrm>
        </p:spPr>
        <p:txBody>
          <a:bodyPr>
            <a:normAutofit/>
          </a:bodyPr>
          <a:lstStyle/>
          <a:p>
            <a:r>
              <a:rPr lang="en-GB" sz="3900" b="1">
                <a:solidFill>
                  <a:srgbClr val="E1CC4F"/>
                </a:solidFill>
                <a:latin typeface="Faricy New Lt" panose="020B0303000000020004" pitchFamily="34" charset="0"/>
              </a:rPr>
              <a:t>The role of </a:t>
            </a:r>
            <a:r>
              <a:rPr lang="cy-GB" sz="3900" b="1">
                <a:solidFill>
                  <a:srgbClr val="E1CC4F"/>
                </a:solidFill>
                <a:latin typeface="Faricy New Lt" panose="020B0303000000020004" pitchFamily="34" charset="0"/>
                <a:cs typeface="Times New Roman" panose="02020603050405020304" pitchFamily="18" charset="0"/>
              </a:rPr>
              <a:t>Tŷ Newydd </a:t>
            </a:r>
            <a:r>
              <a:rPr lang="cy-GB" sz="3900" b="1" err="1">
                <a:solidFill>
                  <a:srgbClr val="E1CC4F"/>
                </a:solidFill>
                <a:latin typeface="Faricy New Lt" panose="020B0303000000020004" pitchFamily="34" charset="0"/>
                <a:cs typeface="Times New Roman" panose="02020603050405020304" pitchFamily="18" charset="0"/>
              </a:rPr>
              <a:t>House</a:t>
            </a:r>
            <a:r>
              <a:rPr lang="cy-GB" sz="3900" b="1">
                <a:solidFill>
                  <a:srgbClr val="E1CC4F"/>
                </a:solidFill>
                <a:latin typeface="Faricy New Lt" panose="020B0303000000020004" pitchFamily="34" charset="0"/>
                <a:cs typeface="Times New Roman" panose="02020603050405020304" pitchFamily="18" charset="0"/>
              </a:rPr>
              <a:t> </a:t>
            </a:r>
            <a:r>
              <a:rPr lang="cy-GB" sz="3900" b="1" err="1">
                <a:solidFill>
                  <a:srgbClr val="E1CC4F"/>
                </a:solidFill>
                <a:latin typeface="Faricy New Lt" panose="020B0303000000020004" pitchFamily="34" charset="0"/>
                <a:cs typeface="Times New Roman" panose="02020603050405020304" pitchFamily="18" charset="0"/>
              </a:rPr>
              <a:t>Chef</a:t>
            </a:r>
            <a:br>
              <a:rPr lang="en-GB" sz="4000">
                <a:solidFill>
                  <a:srgbClr val="E1CC4F"/>
                </a:solidFill>
              </a:rPr>
            </a:br>
            <a:endParaRPr lang="en-GB" sz="4000" b="1">
              <a:solidFill>
                <a:srgbClr val="E1CC4F"/>
              </a:solidFill>
            </a:endParaRPr>
          </a:p>
        </p:txBody>
      </p:sp>
      <p:sp>
        <p:nvSpPr>
          <p:cNvPr id="3" name="Content Placeholder 2">
            <a:extLst>
              <a:ext uri="{FF2B5EF4-FFF2-40B4-BE49-F238E27FC236}">
                <a16:creationId xmlns:a16="http://schemas.microsoft.com/office/drawing/2014/main" id="{15A5EB0C-9413-BD7F-9740-30FFDE98618E}"/>
              </a:ext>
            </a:extLst>
          </p:cNvPr>
          <p:cNvSpPr>
            <a:spLocks noGrp="1"/>
          </p:cNvSpPr>
          <p:nvPr>
            <p:ph idx="1"/>
          </p:nvPr>
        </p:nvSpPr>
        <p:spPr>
          <a:xfrm>
            <a:off x="545969" y="1051886"/>
            <a:ext cx="11017550" cy="4351338"/>
          </a:xfrm>
        </p:spPr>
        <p:txBody>
          <a:bodyPr vert="horz" wrap="square" lIns="91440" tIns="45720" rIns="91440" bIns="45720" rtlCol="0" anchor="t">
            <a:normAutofit fontScale="92500" lnSpcReduction="10000"/>
          </a:bodyPr>
          <a:lstStyle/>
          <a:p>
            <a:pPr marL="0" indent="0">
              <a:lnSpc>
                <a:spcPct val="107000"/>
              </a:lnSpc>
              <a:spcAft>
                <a:spcPts val="800"/>
              </a:spcAft>
              <a:buNone/>
            </a:pPr>
            <a:r>
              <a:rPr lang="en-GB" sz="1500" b="1">
                <a:latin typeface="Faricy New Lt"/>
                <a:ea typeface="Calibri"/>
                <a:cs typeface="Typ 1451 LL"/>
              </a:rPr>
              <a:t>Key areas of delivery: </a:t>
            </a:r>
            <a:endParaRPr lang="en-GB" sz="1500">
              <a:latin typeface="Faricy New Lt"/>
              <a:ea typeface="Calibri"/>
              <a:cs typeface="Times New Roman" panose="02020603050405020304" pitchFamily="18" charset="0"/>
            </a:endParaRPr>
          </a:p>
          <a:p>
            <a:pPr lvl="0"/>
            <a:r>
              <a:rPr lang="x-none" sz="1500">
                <a:latin typeface="Faricy New Lt"/>
              </a:rPr>
              <a:t>Responsibility for </a:t>
            </a:r>
            <a:r>
              <a:rPr lang="en-GB" sz="1500">
                <a:latin typeface="Faricy New Lt"/>
              </a:rPr>
              <a:t>family-style </a:t>
            </a:r>
            <a:r>
              <a:rPr lang="x-none" sz="1500">
                <a:latin typeface="Faricy New Lt"/>
              </a:rPr>
              <a:t>catering to groups of up to 20 </a:t>
            </a:r>
            <a:r>
              <a:rPr lang="en-GB" sz="1500">
                <a:latin typeface="Faricy New Lt"/>
              </a:rPr>
              <a:t>(i.e. meals provided and guests serve themselves) </a:t>
            </a:r>
            <a:r>
              <a:rPr lang="x-none" sz="1500">
                <a:latin typeface="Faricy New Lt"/>
              </a:rPr>
              <a:t>and supervising course participants in the kitchen</a:t>
            </a:r>
            <a:r>
              <a:rPr lang="en-GB" sz="1500">
                <a:latin typeface="Faricy New Lt"/>
              </a:rPr>
              <a:t>. For an idea of current menus, please visit </a:t>
            </a:r>
            <a:r>
              <a:rPr lang="en-GB" sz="1500">
                <a:latin typeface="Faricy New Lt"/>
                <a:hlinkClick r:id="rId2"/>
              </a:rPr>
              <a:t>the website</a:t>
            </a:r>
            <a:endParaRPr lang="en-GB" sz="1500">
              <a:latin typeface="Faricy New Lt"/>
            </a:endParaRPr>
          </a:p>
          <a:p>
            <a:pPr lvl="0"/>
            <a:r>
              <a:rPr lang="en-GB" sz="1500">
                <a:latin typeface="Faricy New Lt"/>
              </a:rPr>
              <a:t>Delivering for all dietary requirements and allergens.</a:t>
            </a:r>
          </a:p>
          <a:p>
            <a:pPr lvl="0"/>
            <a:r>
              <a:rPr lang="x-none" sz="1500">
                <a:latin typeface="Faricy New Lt"/>
              </a:rPr>
              <a:t>Meal planning and shopping on a weekly basis for planned courses and visits</a:t>
            </a:r>
            <a:r>
              <a:rPr lang="en-GB" sz="1500">
                <a:latin typeface="Faricy New Lt"/>
              </a:rPr>
              <a:t>.</a:t>
            </a:r>
          </a:p>
          <a:p>
            <a:pPr lvl="0"/>
            <a:r>
              <a:rPr lang="en-US" sz="1500">
                <a:latin typeface="Faricy New Lt"/>
              </a:rPr>
              <a:t>Responsibility for maintaining a clean and hygienic work environment in the dining room and kitchen </a:t>
            </a:r>
            <a:r>
              <a:rPr lang="en-GB" sz="1500">
                <a:latin typeface="Faricy New Lt"/>
              </a:rPr>
              <a:t>and ordering supplies.</a:t>
            </a:r>
          </a:p>
          <a:p>
            <a:pPr lvl="0"/>
            <a:r>
              <a:rPr lang="x-none" sz="1500">
                <a:latin typeface="Faricy New Lt"/>
              </a:rPr>
              <a:t>Responsibility for</a:t>
            </a:r>
            <a:r>
              <a:rPr lang="en-GB" sz="1500">
                <a:latin typeface="Faricy New Lt"/>
              </a:rPr>
              <a:t> operations </a:t>
            </a:r>
            <a:r>
              <a:rPr lang="x-none" sz="1500">
                <a:latin typeface="Faricy New Lt"/>
              </a:rPr>
              <a:t>logs</a:t>
            </a:r>
            <a:r>
              <a:rPr lang="en-GB" sz="1500">
                <a:latin typeface="Faricy New Lt"/>
              </a:rPr>
              <a:t> and schedules including c</a:t>
            </a:r>
            <a:r>
              <a:rPr lang="x-none" sz="1500">
                <a:latin typeface="Faricy New Lt"/>
              </a:rPr>
              <a:t>o-ordination of the relevant budgets, overseen by the </a:t>
            </a:r>
            <a:br>
              <a:rPr lang="en-GB" sz="1500">
                <a:latin typeface="Faricy New Lt" panose="020B0303000000020004" pitchFamily="34" charset="0"/>
              </a:rPr>
            </a:br>
            <a:r>
              <a:rPr lang="x-none" sz="1500">
                <a:latin typeface="Faricy New Lt"/>
              </a:rPr>
              <a:t>Venue Manager</a:t>
            </a:r>
            <a:r>
              <a:rPr lang="en-GB" sz="1500">
                <a:latin typeface="Faricy New Lt"/>
              </a:rPr>
              <a:t>.</a:t>
            </a:r>
          </a:p>
          <a:p>
            <a:r>
              <a:rPr lang="en-GB" sz="1500">
                <a:latin typeface="Faricy New Lt"/>
              </a:rPr>
              <a:t>Overseeing health and safety including Food Hygiene, EHO Standards, COSHH and Fire Safety regulations,</a:t>
            </a:r>
            <a:r>
              <a:rPr lang="x-none" sz="1500">
                <a:latin typeface="Faricy New Lt"/>
              </a:rPr>
              <a:t> </a:t>
            </a:r>
            <a:r>
              <a:rPr lang="en-GB" sz="1500">
                <a:latin typeface="Faricy New Lt"/>
              </a:rPr>
              <a:t>supported</a:t>
            </a:r>
            <a:r>
              <a:rPr lang="x-none" sz="1500">
                <a:latin typeface="Faricy New Lt"/>
              </a:rPr>
              <a:t> by </a:t>
            </a:r>
            <a:br>
              <a:rPr lang="en-GB" sz="1500">
                <a:latin typeface="Faricy New Lt" panose="020B0303000000020004" pitchFamily="34" charset="0"/>
              </a:rPr>
            </a:br>
            <a:r>
              <a:rPr lang="x-none" sz="1500">
                <a:latin typeface="Faricy New Lt"/>
              </a:rPr>
              <a:t>the Venue Manager</a:t>
            </a:r>
            <a:r>
              <a:rPr lang="en-GB" sz="1500">
                <a:latin typeface="Faricy New Lt"/>
              </a:rPr>
              <a:t>.</a:t>
            </a:r>
          </a:p>
          <a:p>
            <a:pPr lvl="0"/>
            <a:r>
              <a:rPr lang="x-none" sz="1500">
                <a:latin typeface="Faricy New Lt"/>
              </a:rPr>
              <a:t>Operational administration as required</a:t>
            </a:r>
            <a:r>
              <a:rPr lang="en-GB" sz="1500">
                <a:latin typeface="Faricy New Lt"/>
              </a:rPr>
              <a:t>. </a:t>
            </a:r>
          </a:p>
          <a:p>
            <a:pPr lvl="0"/>
            <a:r>
              <a:rPr lang="en-GB" sz="1500">
                <a:latin typeface="Faricy New Lt"/>
              </a:rPr>
              <a:t>Assisting in </a:t>
            </a:r>
            <a:r>
              <a:rPr lang="x-none" sz="1500">
                <a:latin typeface="Faricy New Lt"/>
              </a:rPr>
              <a:t>ensuring the overall smooth running of residential writing courses, including availability on site when courses </a:t>
            </a:r>
            <a:br>
              <a:rPr lang="en-GB" sz="1500">
                <a:latin typeface="Faricy New Lt" panose="020B0303000000020004" pitchFamily="34" charset="0"/>
              </a:rPr>
            </a:br>
            <a:r>
              <a:rPr lang="x-none" sz="1500">
                <a:latin typeface="Faricy New Lt"/>
              </a:rPr>
              <a:t>are running</a:t>
            </a:r>
            <a:r>
              <a:rPr lang="en-GB" sz="1500">
                <a:latin typeface="Faricy New Lt"/>
              </a:rPr>
              <a:t> and driving the hospitality experience.</a:t>
            </a:r>
          </a:p>
          <a:p>
            <a:pPr lvl="0"/>
            <a:r>
              <a:rPr lang="x-none" sz="1500">
                <a:latin typeface="Faricy New Lt"/>
              </a:rPr>
              <a:t>Welcoming guests to Tŷ Newydd, representing the centre and Literature Wales</a:t>
            </a:r>
            <a:r>
              <a:rPr lang="en-GB" sz="1500">
                <a:latin typeface="Faricy New Lt"/>
              </a:rPr>
              <a:t>.</a:t>
            </a:r>
          </a:p>
          <a:p>
            <a:pPr marL="0" indent="0">
              <a:buNone/>
            </a:pPr>
            <a:r>
              <a:rPr lang="en-GB" sz="1500" b="1">
                <a:latin typeface="Faricy New Lt"/>
              </a:rPr>
              <a:t>Reports to</a:t>
            </a:r>
            <a:r>
              <a:rPr lang="en-GB" sz="1500">
                <a:latin typeface="Faricy New Lt"/>
              </a:rPr>
              <a:t>: </a:t>
            </a:r>
            <a:r>
              <a:rPr lang="en-GB" sz="1500" err="1">
                <a:latin typeface="Faricy New Lt"/>
              </a:rPr>
              <a:t>Tŷ</a:t>
            </a:r>
            <a:r>
              <a:rPr lang="en-GB" sz="1500">
                <a:latin typeface="Faricy New Lt"/>
              </a:rPr>
              <a:t> Newydd Venue Manager</a:t>
            </a:r>
            <a:endParaRPr lang="en-GB" sz="1500">
              <a:solidFill>
                <a:srgbClr val="000000"/>
              </a:solidFill>
              <a:latin typeface="Faricy New Lt"/>
              <a:ea typeface="Calibri" panose="020F0502020204030204" pitchFamily="34" charset="0"/>
            </a:endParaRPr>
          </a:p>
          <a:p>
            <a:pPr marL="0" lvl="0" indent="0">
              <a:buNone/>
            </a:pPr>
            <a:endParaRPr lang="en-GB" sz="1500">
              <a:latin typeface="Faricy New Lt" panose="020B0303000000020004" pitchFamily="34" charset="0"/>
            </a:endParaRPr>
          </a:p>
          <a:p>
            <a:pPr marL="0" indent="0">
              <a:buNone/>
            </a:pPr>
            <a:endParaRPr lang="en-GB" sz="1500">
              <a:solidFill>
                <a:srgbClr val="000000"/>
              </a:solidFill>
              <a:latin typeface="Faricy New Lt" panose="020B0303000000020004" pitchFamily="34" charset="0"/>
              <a:ea typeface="Calibri" panose="020F0502020204030204" pitchFamily="34" charset="0"/>
            </a:endParaRPr>
          </a:p>
          <a:p>
            <a:pPr marL="0" indent="0">
              <a:buNone/>
            </a:pPr>
            <a:endParaRPr lang="en-GB" sz="1500">
              <a:latin typeface="Faricy New Lt" panose="020B0303000000020004" pitchFamily="34" charset="0"/>
            </a:endParaRPr>
          </a:p>
          <a:p>
            <a:pPr marL="0" indent="0">
              <a:buNone/>
            </a:pPr>
            <a:endParaRPr lang="en-GB" sz="1500">
              <a:latin typeface="Faricy New Lt" panose="020B0303000000020004" pitchFamily="34" charset="0"/>
            </a:endParaRPr>
          </a:p>
        </p:txBody>
      </p:sp>
      <p:pic>
        <p:nvPicPr>
          <p:cNvPr id="4" name="Picture 3" descr="A picture containing application">
            <a:extLst>
              <a:ext uri="{FF2B5EF4-FFF2-40B4-BE49-F238E27FC236}">
                <a16:creationId xmlns:a16="http://schemas.microsoft.com/office/drawing/2014/main" id="{53787BCC-B2F1-438B-E9D9-BF5F594AA2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618" y="5512952"/>
            <a:ext cx="4432692" cy="1140880"/>
          </a:xfrm>
          <a:prstGeom prst="rect">
            <a:avLst/>
          </a:prstGeom>
        </p:spPr>
      </p:pic>
      <p:pic>
        <p:nvPicPr>
          <p:cNvPr id="7" name="Picture 6" descr="A group of children posing for a photo&#10;&#10;Description automatically generated with medium confidence">
            <a:extLst>
              <a:ext uri="{FF2B5EF4-FFF2-40B4-BE49-F238E27FC236}">
                <a16:creationId xmlns:a16="http://schemas.microsoft.com/office/drawing/2014/main" id="{9345416A-3170-C299-04C8-C1CD2AF2A1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54857" y="4695143"/>
            <a:ext cx="3637143" cy="2162857"/>
          </a:xfrm>
          <a:prstGeom prst="rect">
            <a:avLst/>
          </a:prstGeom>
        </p:spPr>
      </p:pic>
    </p:spTree>
    <p:extLst>
      <p:ext uri="{BB962C8B-B14F-4D97-AF65-F5344CB8AC3E}">
        <p14:creationId xmlns:p14="http://schemas.microsoft.com/office/powerpoint/2010/main" val="645221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67A5B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44875-544A-8D64-417D-7FBD0639FF70}"/>
              </a:ext>
            </a:extLst>
          </p:cNvPr>
          <p:cNvSpPr>
            <a:spLocks noGrp="1"/>
          </p:cNvSpPr>
          <p:nvPr>
            <p:ph type="title"/>
          </p:nvPr>
        </p:nvSpPr>
        <p:spPr>
          <a:xfrm>
            <a:off x="527116" y="220517"/>
            <a:ext cx="10515600" cy="1068788"/>
          </a:xfrm>
        </p:spPr>
        <p:txBody>
          <a:bodyPr>
            <a:normAutofit/>
          </a:bodyPr>
          <a:lstStyle/>
          <a:p>
            <a:r>
              <a:rPr lang="en-GB" sz="3500" b="1">
                <a:solidFill>
                  <a:srgbClr val="E1CC4F"/>
                </a:solidFill>
                <a:latin typeface="Faricy New Lt" panose="020B0303000000020004" pitchFamily="34" charset="0"/>
              </a:rPr>
              <a:t>The role of </a:t>
            </a:r>
            <a:r>
              <a:rPr lang="cy-GB" sz="3500" b="1">
                <a:solidFill>
                  <a:srgbClr val="E1CC4F"/>
                </a:solidFill>
                <a:latin typeface="Faricy New Lt" panose="020B0303000000020004" pitchFamily="34" charset="0"/>
                <a:cs typeface="Times New Roman" panose="02020603050405020304" pitchFamily="18" charset="0"/>
              </a:rPr>
              <a:t>Tŷ Newydd </a:t>
            </a:r>
            <a:r>
              <a:rPr lang="cy-GB" sz="3500" b="1" err="1">
                <a:solidFill>
                  <a:srgbClr val="E1CC4F"/>
                </a:solidFill>
                <a:latin typeface="Faricy New Lt" panose="020B0303000000020004" pitchFamily="34" charset="0"/>
                <a:cs typeface="Times New Roman" panose="02020603050405020304" pitchFamily="18" charset="0"/>
              </a:rPr>
              <a:t>House</a:t>
            </a:r>
            <a:r>
              <a:rPr lang="cy-GB" sz="3500" b="1">
                <a:solidFill>
                  <a:srgbClr val="E1CC4F"/>
                </a:solidFill>
                <a:latin typeface="Faricy New Lt" panose="020B0303000000020004" pitchFamily="34" charset="0"/>
                <a:cs typeface="Times New Roman" panose="02020603050405020304" pitchFamily="18" charset="0"/>
              </a:rPr>
              <a:t> </a:t>
            </a:r>
            <a:r>
              <a:rPr lang="cy-GB" sz="3500" b="1" err="1">
                <a:solidFill>
                  <a:srgbClr val="E1CC4F"/>
                </a:solidFill>
                <a:latin typeface="Faricy New Lt" panose="020B0303000000020004" pitchFamily="34" charset="0"/>
                <a:cs typeface="Times New Roman" panose="02020603050405020304" pitchFamily="18" charset="0"/>
              </a:rPr>
              <a:t>Chef</a:t>
            </a:r>
            <a:endParaRPr lang="en-GB" sz="3500" b="1">
              <a:solidFill>
                <a:srgbClr val="E1CC4F"/>
              </a:solidFill>
            </a:endParaRPr>
          </a:p>
        </p:txBody>
      </p:sp>
      <p:sp>
        <p:nvSpPr>
          <p:cNvPr id="3" name="Content Placeholder 2">
            <a:extLst>
              <a:ext uri="{FF2B5EF4-FFF2-40B4-BE49-F238E27FC236}">
                <a16:creationId xmlns:a16="http://schemas.microsoft.com/office/drawing/2014/main" id="{4949098E-49F6-641D-0BD0-18287300B80F}"/>
              </a:ext>
            </a:extLst>
          </p:cNvPr>
          <p:cNvSpPr>
            <a:spLocks noGrp="1"/>
          </p:cNvSpPr>
          <p:nvPr>
            <p:ph idx="1"/>
          </p:nvPr>
        </p:nvSpPr>
        <p:spPr>
          <a:xfrm>
            <a:off x="737616" y="1013690"/>
            <a:ext cx="10426831" cy="5368255"/>
          </a:xfrm>
        </p:spPr>
        <p:txBody>
          <a:bodyPr vert="horz" lIns="91440" tIns="45720" rIns="91440" bIns="45720" rtlCol="0" anchor="t">
            <a:noAutofit/>
          </a:bodyPr>
          <a:lstStyle/>
          <a:p>
            <a:pPr marL="0" indent="0">
              <a:lnSpc>
                <a:spcPct val="107000"/>
              </a:lnSpc>
              <a:spcAft>
                <a:spcPts val="800"/>
              </a:spcAft>
              <a:buNone/>
            </a:pPr>
            <a:r>
              <a:rPr lang="en-GB" sz="1400" b="1">
                <a:effectLst/>
                <a:latin typeface="Faricy New Lt" panose="020B0303000000020004" pitchFamily="34" charset="0"/>
                <a:ea typeface="Calibri" panose="020F0502020204030204" pitchFamily="34" charset="0"/>
                <a:cs typeface="Times New Roman" panose="02020603050405020304" pitchFamily="18" charset="0"/>
              </a:rPr>
              <a:t>Suitability for the role</a:t>
            </a:r>
          </a:p>
          <a:p>
            <a:pPr marL="0" indent="0">
              <a:lnSpc>
                <a:spcPct val="107000"/>
              </a:lnSpc>
              <a:spcAft>
                <a:spcPts val="800"/>
              </a:spcAft>
              <a:buNone/>
            </a:pPr>
            <a:r>
              <a:rPr lang="en-GB" sz="1400" b="1">
                <a:effectLst/>
                <a:latin typeface="Faricy New Lt" panose="020B0303000000020004" pitchFamily="34" charset="0"/>
                <a:ea typeface="Calibri" panose="020F0502020204030204" pitchFamily="34" charset="0"/>
                <a:cs typeface="Times New Roman" panose="02020603050405020304" pitchFamily="18" charset="0"/>
              </a:rPr>
              <a:t>We’re looking for someone who has:</a:t>
            </a:r>
          </a:p>
          <a:p>
            <a:pPr lvl="0"/>
            <a:r>
              <a:rPr lang="en-GB" sz="1400">
                <a:latin typeface="Faricy New Lt"/>
              </a:rPr>
              <a:t>Experience in catering.</a:t>
            </a:r>
            <a:endParaRPr lang="en-GB" sz="1400">
              <a:latin typeface="Faricy New Lt" panose="020B0303000000020004" pitchFamily="34" charset="0"/>
            </a:endParaRPr>
          </a:p>
          <a:p>
            <a:pPr lvl="0"/>
            <a:r>
              <a:rPr lang="en-GB" sz="1400">
                <a:latin typeface="Faricy New Lt" panose="020B0303000000020004" pitchFamily="34" charset="0"/>
              </a:rPr>
              <a:t>Organisational and administration skills.</a:t>
            </a:r>
          </a:p>
          <a:p>
            <a:r>
              <a:rPr lang="en-GB" sz="1400">
                <a:latin typeface="Faricy New Lt" panose="020B0303000000020004" pitchFamily="34" charset="0"/>
              </a:rPr>
              <a:t>Experience of working in a hospitality setting.</a:t>
            </a:r>
          </a:p>
          <a:p>
            <a:r>
              <a:rPr lang="en-GB" sz="1400">
                <a:latin typeface="Faricy New Lt" panose="020B0303000000020004" pitchFamily="34" charset="0"/>
              </a:rPr>
              <a:t>An efficient and proactive working style and a positive working attitude.</a:t>
            </a:r>
          </a:p>
          <a:p>
            <a:pPr lvl="0"/>
            <a:r>
              <a:rPr lang="en-GB" sz="1400">
                <a:latin typeface="Faricy New Lt" panose="020B0303000000020004" pitchFamily="34" charset="0"/>
              </a:rPr>
              <a:t>Warm, sensitive and positive interpersonal and communication skills. The ability to speak Welsh is </a:t>
            </a:r>
            <a:r>
              <a:rPr lang="en-GB" sz="1400" u="sng">
                <a:latin typeface="Faricy New Lt" panose="020B0303000000020004" pitchFamily="34" charset="0"/>
              </a:rPr>
              <a:t>desirable</a:t>
            </a:r>
            <a:r>
              <a:rPr lang="en-GB" sz="1400">
                <a:latin typeface="Faricy New Lt" panose="020B0303000000020004" pitchFamily="34" charset="0"/>
              </a:rPr>
              <a:t> for this post . </a:t>
            </a:r>
          </a:p>
          <a:p>
            <a:pPr lvl="0"/>
            <a:r>
              <a:rPr lang="en-GB" sz="1400">
                <a:latin typeface="Faricy New Lt" panose="020B0303000000020004" pitchFamily="34" charset="0"/>
              </a:rPr>
              <a:t>The ability to multi-task, to work well under pressure, and to prioritise duties and responsibilities.</a:t>
            </a:r>
          </a:p>
          <a:p>
            <a:pPr lvl="0"/>
            <a:r>
              <a:rPr lang="en-GB" sz="1400">
                <a:latin typeface="Faricy New Lt" panose="020B0303000000020004" pitchFamily="34" charset="0"/>
              </a:rPr>
              <a:t>Experience of co-ordinating budgets.</a:t>
            </a:r>
          </a:p>
          <a:p>
            <a:pPr lvl="0"/>
            <a:r>
              <a:rPr lang="en-GB" sz="1400">
                <a:latin typeface="Faricy New Lt" panose="020B0303000000020004" pitchFamily="34" charset="0"/>
              </a:rPr>
              <a:t>The ability to think creatively, solve problems, be organised and plan ahead.</a:t>
            </a:r>
          </a:p>
          <a:p>
            <a:r>
              <a:rPr lang="en-GB" sz="1400">
                <a:latin typeface="Faricy New Lt" panose="020B0303000000020004" pitchFamily="34" charset="0"/>
              </a:rPr>
              <a:t>A full and clean driving license and car ownership.</a:t>
            </a:r>
          </a:p>
          <a:p>
            <a:pPr marL="0" lvl="0" indent="0">
              <a:buNone/>
            </a:pPr>
            <a:endParaRPr lang="en-GB" sz="1400">
              <a:latin typeface="Faricy New Lt" panose="020B0303000000020004" pitchFamily="34" charset="0"/>
            </a:endParaRPr>
          </a:p>
          <a:p>
            <a:pPr marL="0" indent="0" fontAlgn="base">
              <a:buNone/>
            </a:pPr>
            <a:r>
              <a:rPr lang="en-US" sz="1400" b="1">
                <a:latin typeface="Faricy New Lt"/>
              </a:rPr>
              <a:t>Any job offers will be made subject to an appropriate DBS check and </a:t>
            </a:r>
            <a:r>
              <a:rPr lang="en-GB" sz="1400" b="1">
                <a:latin typeface="Faricy New Lt"/>
              </a:rPr>
              <a:t>will need a qualification in Food Hygiene Level 2, Allergen Training and First Aid in the Workplace. If you don’t currently hold these certificates, Literature Wales could provide training. DBS check will be carried out for successful applicant.</a:t>
            </a:r>
            <a:br>
              <a:rPr lang="en-US" sz="1400">
                <a:latin typeface="Faricy New Lt" panose="020B0303000000020004" pitchFamily="34" charset="0"/>
              </a:rPr>
            </a:br>
            <a:r>
              <a:rPr lang="en-US" sz="1400">
                <a:latin typeface="Faricy New Lt"/>
              </a:rPr>
              <a:t> </a:t>
            </a:r>
          </a:p>
          <a:p>
            <a:pPr marL="0" indent="0" fontAlgn="base">
              <a:buNone/>
            </a:pPr>
            <a:r>
              <a:rPr lang="en-US" sz="1400" b="1">
                <a:latin typeface="Faricy New Lt" panose="020B0303000000020004" pitchFamily="34" charset="0"/>
              </a:rPr>
              <a:t>If you are interested in this role but are unsure whether you have sufficient experience, contact us on </a:t>
            </a:r>
            <a:r>
              <a:rPr lang="en-US" sz="1400" b="1">
                <a:latin typeface="Faricy New Lt" panose="020B0303000000020004" pitchFamily="34" charset="0"/>
                <a:hlinkClick r:id="rId2"/>
              </a:rPr>
              <a:t>post@literaturewales.org</a:t>
            </a:r>
            <a:r>
              <a:rPr lang="en-US" sz="1400" b="1">
                <a:latin typeface="Faricy New Lt" panose="020B0303000000020004" pitchFamily="34" charset="0"/>
              </a:rPr>
              <a:t> / 01766 522 811) for an informal chat.</a:t>
            </a:r>
            <a:endParaRPr lang="en-US" sz="1400">
              <a:latin typeface="Faricy New Lt" panose="020B0303000000020004" pitchFamily="34" charset="0"/>
            </a:endParaRPr>
          </a:p>
          <a:p>
            <a:pPr marL="0" lvl="0" indent="0">
              <a:buNone/>
            </a:pPr>
            <a:br>
              <a:rPr lang="en-GB" sz="1400">
                <a:latin typeface="Faricy New Lt" panose="020B0303000000020004" pitchFamily="34" charset="0"/>
              </a:rPr>
            </a:br>
            <a:endParaRPr lang="en-GB" sz="1400">
              <a:latin typeface="Faricy New Lt" panose="020B0303000000020004" pitchFamily="34" charset="0"/>
            </a:endParaRPr>
          </a:p>
        </p:txBody>
      </p:sp>
    </p:spTree>
    <p:extLst>
      <p:ext uri="{BB962C8B-B14F-4D97-AF65-F5344CB8AC3E}">
        <p14:creationId xmlns:p14="http://schemas.microsoft.com/office/powerpoint/2010/main" val="2133101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7A5BF"/>
        </a:solidFill>
        <a:effectLst/>
      </p:bgPr>
    </p:bg>
    <p:spTree>
      <p:nvGrpSpPr>
        <p:cNvPr id="1" name="">
          <a:extLst>
            <a:ext uri="{FF2B5EF4-FFF2-40B4-BE49-F238E27FC236}">
              <a16:creationId xmlns:a16="http://schemas.microsoft.com/office/drawing/2014/main" id="{A8CA28FA-AAAE-80D5-1259-D8E0D8215344}"/>
            </a:ext>
          </a:extLst>
        </p:cNvPr>
        <p:cNvGrpSpPr/>
        <p:nvPr/>
      </p:nvGrpSpPr>
      <p:grpSpPr>
        <a:xfrm>
          <a:off x="0" y="0"/>
          <a:ext cx="0" cy="0"/>
          <a:chOff x="0" y="0"/>
          <a:chExt cx="0" cy="0"/>
        </a:xfrm>
      </p:grpSpPr>
      <p:pic>
        <p:nvPicPr>
          <p:cNvPr id="5" name="Picture 4" descr="A shelf with books on it&#10;&#10;Description automatically generated with low confidence">
            <a:extLst>
              <a:ext uri="{FF2B5EF4-FFF2-40B4-BE49-F238E27FC236}">
                <a16:creationId xmlns:a16="http://schemas.microsoft.com/office/drawing/2014/main" id="{FFD1445D-1411-995D-E5FE-70102A976A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6250" y="5545990"/>
            <a:ext cx="2435750" cy="1312010"/>
          </a:xfrm>
          <a:prstGeom prst="rect">
            <a:avLst/>
          </a:prstGeom>
        </p:spPr>
      </p:pic>
      <p:sp>
        <p:nvSpPr>
          <p:cNvPr id="2" name="Title 1">
            <a:extLst>
              <a:ext uri="{FF2B5EF4-FFF2-40B4-BE49-F238E27FC236}">
                <a16:creationId xmlns:a16="http://schemas.microsoft.com/office/drawing/2014/main" id="{47136984-79D7-7920-A746-86D03272BB70}"/>
              </a:ext>
            </a:extLst>
          </p:cNvPr>
          <p:cNvSpPr>
            <a:spLocks noGrp="1"/>
          </p:cNvSpPr>
          <p:nvPr>
            <p:ph type="title"/>
          </p:nvPr>
        </p:nvSpPr>
        <p:spPr>
          <a:xfrm>
            <a:off x="527116" y="220517"/>
            <a:ext cx="10515600" cy="1068788"/>
          </a:xfrm>
        </p:spPr>
        <p:txBody>
          <a:bodyPr>
            <a:normAutofit/>
          </a:bodyPr>
          <a:lstStyle/>
          <a:p>
            <a:r>
              <a:rPr lang="en-GB" sz="3500" b="1">
                <a:solidFill>
                  <a:srgbClr val="E1CC4F"/>
                </a:solidFill>
                <a:latin typeface="Faricy New Lt" panose="020B0303000000020004" pitchFamily="34" charset="0"/>
              </a:rPr>
              <a:t>A day in the life of the </a:t>
            </a:r>
            <a:r>
              <a:rPr lang="cy-GB" sz="3500" b="1">
                <a:solidFill>
                  <a:srgbClr val="E1CC4F"/>
                </a:solidFill>
                <a:latin typeface="Faricy New Lt" panose="020B0303000000020004" pitchFamily="34" charset="0"/>
                <a:cs typeface="Times New Roman" panose="02020603050405020304" pitchFamily="18" charset="0"/>
              </a:rPr>
              <a:t>Tŷ Newydd House </a:t>
            </a:r>
            <a:r>
              <a:rPr lang="cy-GB" sz="3500" b="1" err="1">
                <a:solidFill>
                  <a:srgbClr val="E1CC4F"/>
                </a:solidFill>
                <a:latin typeface="Faricy New Lt" panose="020B0303000000020004" pitchFamily="34" charset="0"/>
                <a:cs typeface="Times New Roman" panose="02020603050405020304" pitchFamily="18" charset="0"/>
              </a:rPr>
              <a:t>Chef</a:t>
            </a:r>
            <a:endParaRPr lang="en-GB" sz="3500" b="1">
              <a:solidFill>
                <a:srgbClr val="E1CC4F"/>
              </a:solidFill>
            </a:endParaRPr>
          </a:p>
        </p:txBody>
      </p:sp>
      <p:sp>
        <p:nvSpPr>
          <p:cNvPr id="3" name="Content Placeholder 2">
            <a:extLst>
              <a:ext uri="{FF2B5EF4-FFF2-40B4-BE49-F238E27FC236}">
                <a16:creationId xmlns:a16="http://schemas.microsoft.com/office/drawing/2014/main" id="{B76814F7-1B09-BE4C-028E-DC1B4419B90D}"/>
              </a:ext>
            </a:extLst>
          </p:cNvPr>
          <p:cNvSpPr>
            <a:spLocks noGrp="1"/>
          </p:cNvSpPr>
          <p:nvPr>
            <p:ph idx="1"/>
          </p:nvPr>
        </p:nvSpPr>
        <p:spPr>
          <a:xfrm>
            <a:off x="615885" y="1086842"/>
            <a:ext cx="10426831" cy="5368255"/>
          </a:xfrm>
        </p:spPr>
        <p:txBody>
          <a:bodyPr>
            <a:noAutofit/>
          </a:bodyPr>
          <a:lstStyle/>
          <a:p>
            <a:pPr marL="0" indent="0">
              <a:lnSpc>
                <a:spcPct val="107000"/>
              </a:lnSpc>
              <a:spcAft>
                <a:spcPts val="800"/>
              </a:spcAft>
              <a:buNone/>
            </a:pPr>
            <a:r>
              <a:rPr lang="en-GB" sz="1400">
                <a:latin typeface="Faricy New Lt" panose="020B0303000000020004" pitchFamily="34" charset="0"/>
                <a:ea typeface="Calibri" panose="020F0502020204030204" pitchFamily="34" charset="0"/>
                <a:cs typeface="Times New Roman" panose="02020603050405020304" pitchFamily="18" charset="0"/>
              </a:rPr>
              <a:t>There isn’t a typical ‘day in the life’ of the Tŷ Newydd House Chef – every group and every day brings a different feel to the house. Typically, guests help themselves to a continental breakfast before the chef arrives and clean up after themselves. Guests currently each take part in ‘kitchen crew’ duties for one day during their stay, to help clean up after meals.</a:t>
            </a:r>
          </a:p>
          <a:p>
            <a:pPr marL="0" indent="0">
              <a:lnSpc>
                <a:spcPct val="107000"/>
              </a:lnSpc>
              <a:spcAft>
                <a:spcPts val="800"/>
              </a:spcAft>
              <a:buNone/>
            </a:pPr>
            <a:r>
              <a:rPr lang="en-GB" sz="1400">
                <a:latin typeface="Faricy New Lt" panose="020B0303000000020004" pitchFamily="34" charset="0"/>
                <a:ea typeface="Calibri" panose="020F0502020204030204" pitchFamily="34" charset="0"/>
                <a:cs typeface="Times New Roman" panose="02020603050405020304" pitchFamily="18" charset="0"/>
              </a:rPr>
              <a:t>The morning is when structured writing sessions take place, and guests usually have a break mid-morning for some coffee and homemade sweet treats (essential for the writing process) before lunch at 1pm. This is usually served buffet-style with a mix of simple hot and cold dishes like salads and soup.  </a:t>
            </a:r>
          </a:p>
          <a:p>
            <a:pPr marL="0" indent="0">
              <a:lnSpc>
                <a:spcPct val="107000"/>
              </a:lnSpc>
              <a:spcAft>
                <a:spcPts val="800"/>
              </a:spcAft>
              <a:buNone/>
            </a:pPr>
            <a:r>
              <a:rPr lang="en-GB" sz="1400">
                <a:latin typeface="Faricy New Lt" panose="020B0303000000020004" pitchFamily="34" charset="0"/>
                <a:ea typeface="Calibri" panose="020F0502020204030204" pitchFamily="34" charset="0"/>
                <a:cs typeface="Times New Roman" panose="02020603050405020304" pitchFamily="18" charset="0"/>
              </a:rPr>
              <a:t>Usually, the afternoons are more relaxed with free time for guests to write or take part in 1-2-1 tutorials whilst the House Chef is busy baking and ordering for the next week. The writers will often pop into the kitchen to fuel their creative spirits with a chat and a Welsh cake. The two-course evening meal is served family style at 6.30 pm and our guests love the treat of being cooked for so they can concentrate on their writing for the week. </a:t>
            </a:r>
          </a:p>
          <a:p>
            <a:pPr marL="0" indent="0">
              <a:lnSpc>
                <a:spcPct val="107000"/>
              </a:lnSpc>
              <a:spcAft>
                <a:spcPts val="800"/>
              </a:spcAft>
              <a:buNone/>
            </a:pPr>
            <a:r>
              <a:rPr lang="en-GB" sz="1400">
                <a:latin typeface="Faricy New Lt" panose="020B0303000000020004" pitchFamily="34" charset="0"/>
                <a:ea typeface="Calibri" panose="020F0502020204030204" pitchFamily="34" charset="0"/>
                <a:cs typeface="Times New Roman" panose="02020603050405020304" pitchFamily="18" charset="0"/>
              </a:rPr>
              <a:t>When courses aren’t running, there’s menu planning and maintenance to be done, as well as important opportunity for some R&amp;R.</a:t>
            </a:r>
          </a:p>
          <a:p>
            <a:pPr marL="0" indent="0">
              <a:lnSpc>
                <a:spcPct val="107000"/>
              </a:lnSpc>
              <a:spcAft>
                <a:spcPts val="800"/>
              </a:spcAft>
              <a:buNone/>
            </a:pPr>
            <a:r>
              <a:rPr lang="en-GB" sz="1400">
                <a:latin typeface="Faricy New Lt" panose="020B0303000000020004" pitchFamily="34" charset="0"/>
                <a:ea typeface="Calibri" panose="020F0502020204030204" pitchFamily="34" charset="0"/>
                <a:cs typeface="Times New Roman" panose="02020603050405020304" pitchFamily="18" charset="0"/>
              </a:rPr>
              <a:t>Our current chef, leaving after 10 years in the role, said this; </a:t>
            </a:r>
          </a:p>
          <a:p>
            <a:pPr marL="0" indent="0">
              <a:spcAft>
                <a:spcPts val="800"/>
              </a:spcAft>
              <a:buNone/>
            </a:pPr>
            <a:r>
              <a:rPr lang="en-GB" sz="1400" i="1">
                <a:latin typeface="Faricy New Lt" panose="020B0303000000020004" pitchFamily="34" charset="0"/>
                <a:ea typeface="Calibri" panose="020F0502020204030204" pitchFamily="34" charset="0"/>
                <a:cs typeface="Times New Roman" panose="02020603050405020304" pitchFamily="18" charset="0"/>
              </a:rPr>
              <a:t>“</a:t>
            </a:r>
            <a:r>
              <a:rPr lang="en-GB" sz="1400" i="1">
                <a:latin typeface="Faricy New Lt" panose="020B0303000000020004" pitchFamily="34" charset="0"/>
              </a:rPr>
              <a:t>The role of Catering and Hospitality Coordinator at Ty Newydd is unlike any other chef  job I’ve done over the years. Here you get to mix with the guests you’re cooking for, engage with them and feel like you’re making a positive contribution to </a:t>
            </a:r>
            <a:br>
              <a:rPr lang="en-GB" sz="1400" i="1">
                <a:latin typeface="Faricy New Lt" panose="020B0303000000020004" pitchFamily="34" charset="0"/>
              </a:rPr>
            </a:br>
            <a:r>
              <a:rPr lang="en-GB" sz="1400" i="1">
                <a:latin typeface="Faricy New Lt" panose="020B0303000000020004" pitchFamily="34" charset="0"/>
              </a:rPr>
              <a:t>their stay and overall experience, not just feeding them. Each meal, cookie or chat has the opportunity </a:t>
            </a:r>
            <a:br>
              <a:rPr lang="en-GB" sz="1400" i="1">
                <a:latin typeface="Faricy New Lt" panose="020B0303000000020004" pitchFamily="34" charset="0"/>
              </a:rPr>
            </a:br>
            <a:r>
              <a:rPr lang="en-GB" sz="1400" i="1">
                <a:latin typeface="Faricy New Lt" panose="020B0303000000020004" pitchFamily="34" charset="0"/>
              </a:rPr>
              <a:t>to feed their creative juices.”</a:t>
            </a:r>
            <a:br>
              <a:rPr lang="en-GB" sz="1400">
                <a:latin typeface="Faricy New Lt" panose="020B0303000000020004" pitchFamily="34" charset="0"/>
              </a:rPr>
            </a:br>
            <a:endParaRPr lang="en-GB" sz="1400">
              <a:latin typeface="Faricy New Lt" panose="020B0303000000020004" pitchFamily="34" charset="0"/>
            </a:endParaRPr>
          </a:p>
        </p:txBody>
      </p:sp>
    </p:spTree>
    <p:extLst>
      <p:ext uri="{BB962C8B-B14F-4D97-AF65-F5344CB8AC3E}">
        <p14:creationId xmlns:p14="http://schemas.microsoft.com/office/powerpoint/2010/main" val="393273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67A5B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006C4-207B-79AE-E814-78388AF5A428}"/>
              </a:ext>
            </a:extLst>
          </p:cNvPr>
          <p:cNvSpPr>
            <a:spLocks noGrp="1"/>
          </p:cNvSpPr>
          <p:nvPr>
            <p:ph type="title"/>
          </p:nvPr>
        </p:nvSpPr>
        <p:spPr/>
        <p:txBody>
          <a:bodyPr/>
          <a:lstStyle/>
          <a:p>
            <a:r>
              <a:rPr lang="en-GB" sz="4400" b="1">
                <a:solidFill>
                  <a:srgbClr val="E1CC4F"/>
                </a:solidFill>
                <a:effectLst/>
                <a:latin typeface="Faricy New Lt" panose="020B0303000000020004" pitchFamily="34" charset="0"/>
                <a:ea typeface="Calibri" panose="020F0502020204030204" pitchFamily="34" charset="0"/>
                <a:cs typeface="Calibri" panose="020F0502020204030204" pitchFamily="34" charset="0"/>
              </a:rPr>
              <a:t>How to apply </a:t>
            </a:r>
            <a:br>
              <a:rPr lang="en-GB" sz="4400">
                <a:effectLst/>
                <a:latin typeface="Calibri" panose="020F0502020204030204" pitchFamily="34" charset="0"/>
                <a:ea typeface="Calibri" panose="020F0502020204030204" pitchFamily="34" charset="0"/>
                <a:cs typeface="Times New Roman" panose="02020603050405020304" pitchFamily="18" charset="0"/>
              </a:rPr>
            </a:br>
            <a:endParaRPr lang="en-GB"/>
          </a:p>
        </p:txBody>
      </p:sp>
      <p:sp>
        <p:nvSpPr>
          <p:cNvPr id="3" name="Content Placeholder 2">
            <a:extLst>
              <a:ext uri="{FF2B5EF4-FFF2-40B4-BE49-F238E27FC236}">
                <a16:creationId xmlns:a16="http://schemas.microsoft.com/office/drawing/2014/main" id="{F57522F9-6427-83ED-5607-C6F114D6C175}"/>
              </a:ext>
            </a:extLst>
          </p:cNvPr>
          <p:cNvSpPr>
            <a:spLocks noGrp="1"/>
          </p:cNvSpPr>
          <p:nvPr>
            <p:ph idx="1"/>
          </p:nvPr>
        </p:nvSpPr>
        <p:spPr>
          <a:xfrm>
            <a:off x="764309" y="1171236"/>
            <a:ext cx="10515600" cy="4902920"/>
          </a:xfrm>
        </p:spPr>
        <p:txBody>
          <a:bodyPr>
            <a:noAutofit/>
          </a:bodyPr>
          <a:lstStyle/>
          <a:p>
            <a:pPr marL="342900" lvl="0" indent="-342900">
              <a:buFont typeface="+mj-lt"/>
              <a:buAutoNum type="arabicPeriod"/>
            </a:pPr>
            <a:r>
              <a:rPr lang="en-GB" sz="1600" b="1">
                <a:latin typeface="Faricy New Lt" panose="020B0303000000020004" pitchFamily="34" charset="0"/>
                <a:cs typeface="Arial" panose="020B0604020202020204" pitchFamily="34" charset="0"/>
              </a:rPr>
              <a:t>Please read the above</a:t>
            </a:r>
            <a:r>
              <a:rPr lang="en-GB" sz="1600">
                <a:latin typeface="Faricy New Lt" panose="020B0303000000020004" pitchFamily="34" charset="0"/>
                <a:cs typeface="Arial" panose="020B0604020202020204" pitchFamily="34" charset="0"/>
              </a:rPr>
              <a:t> </a:t>
            </a:r>
            <a:r>
              <a:rPr lang="en-GB" sz="1600" b="1">
                <a:latin typeface="Faricy New Lt" panose="020B0303000000020004" pitchFamily="34" charset="0"/>
                <a:cs typeface="Arial" panose="020B0604020202020204" pitchFamily="34" charset="0"/>
              </a:rPr>
              <a:t>job description and suitability list</a:t>
            </a:r>
            <a:r>
              <a:rPr lang="en-GB" sz="1600">
                <a:latin typeface="Faricy New Lt" panose="020B0303000000020004" pitchFamily="34" charset="0"/>
                <a:cs typeface="Arial" panose="020B0604020202020204" pitchFamily="34" charset="0"/>
              </a:rPr>
              <a:t> carefully. Also, take a look at the </a:t>
            </a:r>
            <a:r>
              <a:rPr lang="en-GB" sz="1600">
                <a:latin typeface="Faricy New Lt" panose="020B0303000000020004" pitchFamily="34" charset="0"/>
                <a:cs typeface="Arial" panose="020B0604020202020204" pitchFamily="34" charset="0"/>
                <a:hlinkClick r:id="rId2"/>
              </a:rPr>
              <a:t>Tŷ Newydd website </a:t>
            </a:r>
            <a:r>
              <a:rPr lang="en-GB" sz="1600">
                <a:latin typeface="Faricy New Lt" panose="020B0303000000020004" pitchFamily="34" charset="0"/>
                <a:cs typeface="Arial" panose="020B0604020202020204" pitchFamily="34" charset="0"/>
              </a:rPr>
              <a:t>to familiarise yourself with what we do, or you might like to pop into our </a:t>
            </a:r>
            <a:r>
              <a:rPr lang="en-GB" sz="1600">
                <a:latin typeface="Faricy New Lt" panose="020B0303000000020004" pitchFamily="34" charset="0"/>
                <a:cs typeface="Arial" panose="020B0604020202020204" pitchFamily="34" charset="0"/>
                <a:hlinkClick r:id="rId3"/>
              </a:rPr>
              <a:t>annual open day </a:t>
            </a:r>
            <a:r>
              <a:rPr lang="en-GB" sz="1600">
                <a:latin typeface="Faricy New Lt" panose="020B0303000000020004" pitchFamily="34" charset="0"/>
                <a:cs typeface="Arial" panose="020B0604020202020204" pitchFamily="34" charset="0"/>
              </a:rPr>
              <a:t>on Sunday 27 September.</a:t>
            </a:r>
            <a:br>
              <a:rPr lang="en-GB" sz="1600">
                <a:latin typeface="Faricy New Lt" panose="020B0303000000020004" pitchFamily="34" charset="0"/>
                <a:cs typeface="Arial" panose="020B0604020202020204" pitchFamily="34" charset="0"/>
              </a:rPr>
            </a:br>
            <a:endParaRPr lang="en-GB" sz="1600">
              <a:latin typeface="Faricy New Lt" panose="020B0303000000020004" pitchFamily="34" charset="0"/>
              <a:cs typeface="Arial" panose="020B0604020202020204" pitchFamily="34" charset="0"/>
            </a:endParaRPr>
          </a:p>
          <a:p>
            <a:pPr marL="342900" lvl="0" indent="-342900">
              <a:buFont typeface="+mj-lt"/>
              <a:buAutoNum type="arabicPeriod"/>
            </a:pPr>
            <a:r>
              <a:rPr lang="en-GB" sz="1600">
                <a:latin typeface="Faricy New Lt" panose="020B0303000000020004" pitchFamily="34" charset="0"/>
                <a:cs typeface="Arial" panose="020B0604020202020204" pitchFamily="34" charset="0"/>
              </a:rPr>
              <a:t>Please </a:t>
            </a:r>
            <a:r>
              <a:rPr lang="en-GB" sz="1600" b="1">
                <a:latin typeface="Faricy New Lt" panose="020B0303000000020004" pitchFamily="34" charset="0"/>
                <a:cs typeface="Arial" panose="020B0604020202020204" pitchFamily="34" charset="0"/>
              </a:rPr>
              <a:t>write an application letter* or create a video application*</a:t>
            </a:r>
            <a:r>
              <a:rPr lang="en-GB" sz="1600">
                <a:latin typeface="Faricy New Lt" panose="020B0303000000020004" pitchFamily="34" charset="0"/>
                <a:cs typeface="Arial" panose="020B0604020202020204" pitchFamily="34" charset="0"/>
              </a:rPr>
              <a:t> to explain </a:t>
            </a:r>
            <a:r>
              <a:rPr lang="en-GB" sz="1600" b="1">
                <a:latin typeface="Faricy New Lt" panose="020B0303000000020004" pitchFamily="34" charset="0"/>
                <a:cs typeface="Arial" panose="020B0604020202020204" pitchFamily="34" charset="0"/>
              </a:rPr>
              <a:t>why </a:t>
            </a:r>
            <a:r>
              <a:rPr lang="en-GB" sz="1600">
                <a:latin typeface="Faricy New Lt" panose="020B0303000000020004" pitchFamily="34" charset="0"/>
                <a:cs typeface="Arial" panose="020B0604020202020204" pitchFamily="34" charset="0"/>
              </a:rPr>
              <a:t>you are interested in the role and how you are suitable for it (e.g., tell us about your experience and what interests you about specific elements of the role). Both formats are acceptable and of equal value. </a:t>
            </a:r>
            <a:br>
              <a:rPr lang="en-GB" sz="1600">
                <a:latin typeface="Faricy New Lt" panose="020B0303000000020004" pitchFamily="34" charset="0"/>
                <a:cs typeface="Arial" panose="020B0604020202020204" pitchFamily="34" charset="0"/>
              </a:rPr>
            </a:br>
            <a:br>
              <a:rPr lang="en-GB" sz="1600">
                <a:latin typeface="Faricy New Lt" panose="020B0303000000020004" pitchFamily="34" charset="0"/>
                <a:cs typeface="Arial" panose="020B0604020202020204" pitchFamily="34" charset="0"/>
              </a:rPr>
            </a:br>
            <a:r>
              <a:rPr lang="en-GB" sz="1600">
                <a:latin typeface="Faricy New Lt" panose="020B0303000000020004" pitchFamily="34" charset="0"/>
                <a:cs typeface="Arial" panose="020B0604020202020204" pitchFamily="34" charset="0"/>
              </a:rPr>
              <a:t>*Max. 2 pages of A4 or 5-minute video.</a:t>
            </a:r>
            <a:br>
              <a:rPr lang="en-GB" sz="1600">
                <a:latin typeface="Faricy New Lt" panose="020B0303000000020004" pitchFamily="34" charset="0"/>
                <a:cs typeface="Arial" panose="020B0604020202020204" pitchFamily="34" charset="0"/>
              </a:rPr>
            </a:br>
            <a:endParaRPr lang="en-GB" sz="1600">
              <a:latin typeface="Faricy New Lt" panose="020B0303000000020004" pitchFamily="34" charset="0"/>
              <a:cs typeface="Arial" panose="020B0604020202020204" pitchFamily="34" charset="0"/>
            </a:endParaRPr>
          </a:p>
          <a:p>
            <a:pPr marL="342900" lvl="0" indent="-342900">
              <a:buFont typeface="+mj-lt"/>
              <a:buAutoNum type="arabicPeriod"/>
            </a:pPr>
            <a:r>
              <a:rPr lang="en-GB" sz="1600">
                <a:latin typeface="Faricy New Lt" panose="020B0303000000020004" pitchFamily="34" charset="0"/>
                <a:cs typeface="Arial" panose="020B0604020202020204" pitchFamily="34" charset="0"/>
              </a:rPr>
              <a:t>Send the following to </a:t>
            </a:r>
            <a:r>
              <a:rPr lang="en-GB" sz="1600" u="sng">
                <a:latin typeface="Faricy New Lt" panose="020B0303000000020004" pitchFamily="34" charset="0"/>
                <a:cs typeface="Arial" panose="020B0604020202020204" pitchFamily="34" charset="0"/>
                <a:hlinkClick r:id="rId4"/>
              </a:rPr>
              <a:t>post@literaturewales.org</a:t>
            </a:r>
            <a:r>
              <a:rPr lang="en-GB" sz="1600">
                <a:latin typeface="Faricy New Lt" panose="020B0303000000020004" pitchFamily="34" charset="0"/>
                <a:cs typeface="Arial" panose="020B0604020202020204" pitchFamily="34" charset="0"/>
              </a:rPr>
              <a:t> by 9.00 am Friday 9 October 2026.</a:t>
            </a:r>
            <a:br>
              <a:rPr lang="en-GB" sz="1600" b="1">
                <a:latin typeface="Faricy New Lt" panose="020B0303000000020004" pitchFamily="34" charset="0"/>
                <a:cs typeface="Arial" panose="020B0604020202020204" pitchFamily="34" charset="0"/>
              </a:rPr>
            </a:br>
            <a:br>
              <a:rPr lang="en-GB" sz="1600">
                <a:latin typeface="Faricy New Lt" panose="020B0303000000020004" pitchFamily="34" charset="0"/>
                <a:cs typeface="Arial" panose="020B0604020202020204" pitchFamily="34" charset="0"/>
              </a:rPr>
            </a:br>
            <a:r>
              <a:rPr lang="en-GB" sz="1600">
                <a:latin typeface="Faricy New Lt" panose="020B0303000000020004" pitchFamily="34" charset="0"/>
                <a:cs typeface="Arial" panose="020B0604020202020204" pitchFamily="34" charset="0"/>
              </a:rPr>
              <a:t>- Your application letter or video;</a:t>
            </a:r>
            <a:br>
              <a:rPr lang="en-GB" sz="1600">
                <a:latin typeface="Faricy New Lt" panose="020B0303000000020004" pitchFamily="34" charset="0"/>
                <a:cs typeface="Arial" panose="020B0604020202020204" pitchFamily="34" charset="0"/>
              </a:rPr>
            </a:br>
            <a:r>
              <a:rPr lang="en-GB" sz="1600">
                <a:latin typeface="Faricy New Lt" panose="020B0303000000020004" pitchFamily="34" charset="0"/>
                <a:cs typeface="Arial" panose="020B0604020202020204" pitchFamily="34" charset="0"/>
              </a:rPr>
              <a:t>- Your </a:t>
            </a:r>
            <a:r>
              <a:rPr lang="en-GB" sz="1600" b="1">
                <a:latin typeface="Faricy New Lt" panose="020B0303000000020004" pitchFamily="34" charset="0"/>
                <a:cs typeface="Arial" panose="020B0604020202020204" pitchFamily="34" charset="0"/>
              </a:rPr>
              <a:t>CV** and the details of two referees</a:t>
            </a:r>
            <a:r>
              <a:rPr lang="en-GB" sz="1600">
                <a:latin typeface="Faricy New Lt" panose="020B0303000000020004" pitchFamily="34" charset="0"/>
                <a:cs typeface="Arial" panose="020B0604020202020204" pitchFamily="34" charset="0"/>
              </a:rPr>
              <a:t> who know you in a </a:t>
            </a:r>
            <a:br>
              <a:rPr lang="en-GB" sz="1600">
                <a:latin typeface="Faricy New Lt" panose="020B0303000000020004" pitchFamily="34" charset="0"/>
                <a:cs typeface="Arial" panose="020B0604020202020204" pitchFamily="34" charset="0"/>
              </a:rPr>
            </a:br>
            <a:r>
              <a:rPr lang="en-GB" sz="1600">
                <a:latin typeface="Faricy New Lt" panose="020B0303000000020004" pitchFamily="34" charset="0"/>
                <a:cs typeface="Arial" panose="020B0604020202020204" pitchFamily="34" charset="0"/>
              </a:rPr>
              <a:t>professional context. We will only contact referees after an offer </a:t>
            </a:r>
            <a:br>
              <a:rPr lang="en-GB" sz="1600">
                <a:latin typeface="Faricy New Lt" panose="020B0303000000020004" pitchFamily="34" charset="0"/>
                <a:cs typeface="Arial" panose="020B0604020202020204" pitchFamily="34" charset="0"/>
              </a:rPr>
            </a:br>
            <a:r>
              <a:rPr lang="en-GB" sz="1600">
                <a:latin typeface="Faricy New Lt" panose="020B0303000000020004" pitchFamily="34" charset="0"/>
                <a:cs typeface="Arial" panose="020B0604020202020204" pitchFamily="34" charset="0"/>
              </a:rPr>
              <a:t>of employment has been accepted;</a:t>
            </a:r>
            <a:br>
              <a:rPr lang="en-GB" sz="1600">
                <a:latin typeface="Faricy New Lt" panose="020B0303000000020004" pitchFamily="34" charset="0"/>
                <a:cs typeface="Arial" panose="020B0604020202020204" pitchFamily="34" charset="0"/>
              </a:rPr>
            </a:br>
            <a:r>
              <a:rPr lang="en-GB" sz="1600">
                <a:latin typeface="Faricy New Lt" panose="020B0303000000020004" pitchFamily="34" charset="0"/>
                <a:cs typeface="Arial" panose="020B0604020202020204" pitchFamily="34" charset="0"/>
              </a:rPr>
              <a:t>- A completed </a:t>
            </a:r>
            <a:r>
              <a:rPr lang="en-GB" sz="1600" err="1">
                <a:latin typeface="Faricy New Lt" panose="020B0303000000020004" pitchFamily="34" charset="0"/>
                <a:cs typeface="Arial" panose="020B0604020202020204" pitchFamily="34" charset="0"/>
              </a:rPr>
              <a:t>Llenyddiaeth</a:t>
            </a:r>
            <a:r>
              <a:rPr lang="en-GB" sz="1600">
                <a:latin typeface="Faricy New Lt" panose="020B0303000000020004" pitchFamily="34" charset="0"/>
                <a:cs typeface="Arial" panose="020B0604020202020204" pitchFamily="34" charset="0"/>
              </a:rPr>
              <a:t> Cymru | Literature Wales Equality and </a:t>
            </a:r>
            <a:br>
              <a:rPr lang="en-GB" sz="1600">
                <a:latin typeface="Faricy New Lt" panose="020B0303000000020004" pitchFamily="34" charset="0"/>
                <a:cs typeface="Arial" panose="020B0604020202020204" pitchFamily="34" charset="0"/>
              </a:rPr>
            </a:br>
            <a:r>
              <a:rPr lang="en-GB" sz="1600">
                <a:latin typeface="Faricy New Lt" panose="020B0303000000020004" pitchFamily="34" charset="0"/>
                <a:cs typeface="Arial" panose="020B0604020202020204" pitchFamily="34" charset="0"/>
              </a:rPr>
              <a:t>Diversity Form (available </a:t>
            </a:r>
            <a:r>
              <a:rPr lang="en-GB" sz="1600" u="sng">
                <a:latin typeface="Faricy New Lt" panose="020B0303000000020004" pitchFamily="34" charset="0"/>
                <a:cs typeface="Arial" panose="020B0604020202020204" pitchFamily="34" charset="0"/>
                <a:hlinkClick r:id="rId5"/>
              </a:rPr>
              <a:t>here</a:t>
            </a:r>
            <a:r>
              <a:rPr lang="en-GB" sz="1600">
                <a:latin typeface="Faricy New Lt" panose="020B0303000000020004" pitchFamily="34" charset="0"/>
                <a:cs typeface="Arial" panose="020B0604020202020204" pitchFamily="34" charset="0"/>
                <a:hlinkClick r:id="rId5"/>
              </a:rPr>
              <a:t> </a:t>
            </a:r>
            <a:r>
              <a:rPr lang="en-GB" sz="1600">
                <a:latin typeface="Faricy New Lt" panose="020B0303000000020004" pitchFamily="34" charset="0"/>
                <a:cs typeface="Arial" panose="020B0604020202020204" pitchFamily="34" charset="0"/>
              </a:rPr>
              <a:t>).</a:t>
            </a:r>
            <a:br>
              <a:rPr lang="en-GB" sz="1600">
                <a:latin typeface="Faricy New Lt" panose="020B0303000000020004" pitchFamily="34" charset="0"/>
                <a:cs typeface="Arial" panose="020B0604020202020204" pitchFamily="34" charset="0"/>
              </a:rPr>
            </a:br>
            <a:br>
              <a:rPr lang="en-GB" sz="1600">
                <a:latin typeface="Faricy New Lt" panose="020B0303000000020004" pitchFamily="34" charset="0"/>
                <a:cs typeface="Arial" panose="020B0604020202020204" pitchFamily="34" charset="0"/>
              </a:rPr>
            </a:br>
            <a:r>
              <a:rPr lang="en-GB" sz="1600">
                <a:latin typeface="Faricy New Lt" panose="020B0303000000020004" pitchFamily="34" charset="0"/>
                <a:cs typeface="Arial" panose="020B0604020202020204" pitchFamily="34" charset="0"/>
              </a:rPr>
              <a:t>** Max 2 pages of A4. </a:t>
            </a:r>
          </a:p>
          <a:p>
            <a:pPr marL="0" indent="0" algn="ctr">
              <a:lnSpc>
                <a:spcPct val="107000"/>
              </a:lnSpc>
              <a:spcAft>
                <a:spcPts val="800"/>
              </a:spcAft>
              <a:buNone/>
            </a:pPr>
            <a:endParaRPr lang="en-GB" sz="1400">
              <a:solidFill>
                <a:srgbClr val="333333"/>
              </a:solidFill>
              <a:effectLst/>
              <a:latin typeface="Faricy New Lt" panose="020B0303000000020004" pitchFamily="34" charset="0"/>
              <a:ea typeface="Calibri" panose="020F0502020204030204" pitchFamily="34" charset="0"/>
              <a:cs typeface="Times New Roman" panose="02020603050405020304" pitchFamily="18" charset="0"/>
            </a:endParaRPr>
          </a:p>
          <a:p>
            <a:endParaRPr lang="en-GB" sz="1400">
              <a:latin typeface="Faricy New Lt" panose="020B0303000000020004" pitchFamily="34" charset="0"/>
            </a:endParaRPr>
          </a:p>
        </p:txBody>
      </p:sp>
      <p:pic>
        <p:nvPicPr>
          <p:cNvPr id="4" name="Picture 3" descr="A picture containing person">
            <a:extLst>
              <a:ext uri="{FF2B5EF4-FFF2-40B4-BE49-F238E27FC236}">
                <a16:creationId xmlns:a16="http://schemas.microsoft.com/office/drawing/2014/main" id="{9A9287AE-C624-1817-1378-47307F6F1A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92000" y="3893127"/>
            <a:ext cx="4400000" cy="2956190"/>
          </a:xfrm>
          <a:prstGeom prst="rect">
            <a:avLst/>
          </a:prstGeom>
        </p:spPr>
      </p:pic>
    </p:spTree>
    <p:extLst>
      <p:ext uri="{BB962C8B-B14F-4D97-AF65-F5344CB8AC3E}">
        <p14:creationId xmlns:p14="http://schemas.microsoft.com/office/powerpoint/2010/main" val="2405035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67A5BF"/>
        </a:solidFill>
        <a:effectLst/>
      </p:bgPr>
    </p:bg>
    <p:spTree>
      <p:nvGrpSpPr>
        <p:cNvPr id="1" name="">
          <a:extLst>
            <a:ext uri="{FF2B5EF4-FFF2-40B4-BE49-F238E27FC236}">
              <a16:creationId xmlns:a16="http://schemas.microsoft.com/office/drawing/2014/main" id="{374ECFF0-5F02-80E2-0225-8577386E30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2DD761-3751-BEEA-56AA-4CE5CFF19DAA}"/>
              </a:ext>
            </a:extLst>
          </p:cNvPr>
          <p:cNvSpPr>
            <a:spLocks noGrp="1"/>
          </p:cNvSpPr>
          <p:nvPr>
            <p:ph type="title"/>
          </p:nvPr>
        </p:nvSpPr>
        <p:spPr/>
        <p:txBody>
          <a:bodyPr/>
          <a:lstStyle/>
          <a:p>
            <a:r>
              <a:rPr lang="en-GB" sz="4400" b="1">
                <a:solidFill>
                  <a:srgbClr val="E1CC4F"/>
                </a:solidFill>
                <a:effectLst/>
                <a:latin typeface="Faricy New Lt" panose="020B0303000000020004" pitchFamily="34" charset="0"/>
                <a:ea typeface="Calibri" panose="020F0502020204030204" pitchFamily="34" charset="0"/>
                <a:cs typeface="Calibri" panose="020F0502020204030204" pitchFamily="34" charset="0"/>
              </a:rPr>
              <a:t>What is the application process?</a:t>
            </a:r>
            <a:br>
              <a:rPr lang="en-GB" sz="4400">
                <a:effectLst/>
                <a:latin typeface="Calibri" panose="020F0502020204030204" pitchFamily="34" charset="0"/>
                <a:ea typeface="Calibri" panose="020F0502020204030204" pitchFamily="34" charset="0"/>
                <a:cs typeface="Times New Roman" panose="02020603050405020304" pitchFamily="18" charset="0"/>
              </a:rPr>
            </a:br>
            <a:endParaRPr lang="en-GB"/>
          </a:p>
        </p:txBody>
      </p:sp>
      <p:sp>
        <p:nvSpPr>
          <p:cNvPr id="3" name="Content Placeholder 2">
            <a:extLst>
              <a:ext uri="{FF2B5EF4-FFF2-40B4-BE49-F238E27FC236}">
                <a16:creationId xmlns:a16="http://schemas.microsoft.com/office/drawing/2014/main" id="{D82AC6E6-ED9F-6AB9-1EEC-161214303F80}"/>
              </a:ext>
            </a:extLst>
          </p:cNvPr>
          <p:cNvSpPr>
            <a:spLocks noGrp="1"/>
          </p:cNvSpPr>
          <p:nvPr>
            <p:ph idx="1"/>
          </p:nvPr>
        </p:nvSpPr>
        <p:spPr>
          <a:xfrm>
            <a:off x="962025" y="1171236"/>
            <a:ext cx="10115550" cy="4902920"/>
          </a:xfrm>
        </p:spPr>
        <p:txBody>
          <a:bodyPr>
            <a:noAutofit/>
          </a:bodyPr>
          <a:lstStyle/>
          <a:p>
            <a:pPr marL="0" indent="0">
              <a:buNone/>
            </a:pPr>
            <a:r>
              <a:rPr lang="en-GB" sz="1800">
                <a:latin typeface="Faricy New Lt" panose="020B0303000000020004" pitchFamily="34" charset="0"/>
              </a:rPr>
              <a:t>We will assess the applications and invite successful candidates to an interview on Thursday 15 October</a:t>
            </a:r>
            <a:r>
              <a:rPr lang="en-GB" sz="1800" b="1">
                <a:latin typeface="Faricy New Lt" panose="020B0303000000020004" pitchFamily="34" charset="0"/>
              </a:rPr>
              <a:t>. </a:t>
            </a:r>
            <a:r>
              <a:rPr lang="en-GB" sz="1800">
                <a:latin typeface="Faricy New Lt" panose="020B0303000000020004" pitchFamily="34" charset="0"/>
              </a:rPr>
              <a:t>There will be three people on the interview panel representing the </a:t>
            </a:r>
            <a:r>
              <a:rPr lang="en-GB" sz="1800" err="1">
                <a:latin typeface="Faricy New Lt" panose="020B0303000000020004" pitchFamily="34" charset="0"/>
              </a:rPr>
              <a:t>Llenyddiaeth</a:t>
            </a:r>
            <a:r>
              <a:rPr lang="en-GB" sz="1800">
                <a:latin typeface="Faricy New Lt" panose="020B0303000000020004" pitchFamily="34" charset="0"/>
              </a:rPr>
              <a:t> Cymru | Literature Wales team. During the interview we’ll give you a tour of the house, ask some questions and give you a short practical task to complete.</a:t>
            </a:r>
          </a:p>
          <a:p>
            <a:pPr marL="0" indent="0">
              <a:buNone/>
            </a:pPr>
            <a:r>
              <a:rPr lang="en-GB" sz="1800">
                <a:latin typeface="Faricy New Lt" panose="020B0303000000020004" pitchFamily="34" charset="0"/>
              </a:rPr>
              <a:t>If the interview process causes you any concern, please let us know in advance and we can arrange an informal meeting or chat over telephone or video call with one of our team members before the interview.</a:t>
            </a:r>
          </a:p>
          <a:p>
            <a:pPr marL="0" indent="0">
              <a:buNone/>
            </a:pPr>
            <a:r>
              <a:rPr lang="en-GB" sz="1800">
                <a:latin typeface="Faricy New Lt" panose="020B0303000000020004" pitchFamily="34" charset="0"/>
              </a:rPr>
              <a:t>Please feel free to contact us to discuss the role in advance, or to ask for more information. To speak with us directly or to arrange a call back, please e-mail </a:t>
            </a:r>
            <a:r>
              <a:rPr lang="en-GB" sz="1800">
                <a:latin typeface="Faricy New Lt" panose="020B0303000000020004" pitchFamily="34" charset="0"/>
                <a:hlinkClick r:id="rId2"/>
              </a:rPr>
              <a:t>post</a:t>
            </a:r>
            <a:r>
              <a:rPr lang="en-GB" sz="1800" u="sng">
                <a:latin typeface="Faricy New Lt" panose="020B0303000000020004" pitchFamily="34" charset="0"/>
                <a:hlinkClick r:id="rId2"/>
              </a:rPr>
              <a:t>@literaturewales.org</a:t>
            </a:r>
            <a:r>
              <a:rPr lang="en-GB" sz="1800">
                <a:latin typeface="Faricy New Lt" panose="020B0303000000020004" pitchFamily="34" charset="0"/>
              </a:rPr>
              <a:t>. We will contact all the candidates with the outcome of the interviews by Monday 19 October.</a:t>
            </a:r>
          </a:p>
          <a:p>
            <a:pPr marL="0" indent="0">
              <a:buNone/>
            </a:pPr>
            <a:r>
              <a:rPr lang="en-GB" sz="1800">
                <a:latin typeface="Faricy New Lt" panose="020B0303000000020004" pitchFamily="34" charset="0"/>
              </a:rPr>
              <a:t> </a:t>
            </a:r>
          </a:p>
          <a:p>
            <a:pPr marL="0" indent="0" algn="ctr">
              <a:buNone/>
            </a:pPr>
            <a:r>
              <a:rPr lang="en-GB" sz="1800" i="1" err="1">
                <a:latin typeface="Faricy New Lt" panose="020B0303000000020004" pitchFamily="34" charset="0"/>
              </a:rPr>
              <a:t>Llenyddiaeth</a:t>
            </a:r>
            <a:r>
              <a:rPr lang="en-GB" sz="1800" i="1">
                <a:latin typeface="Faricy New Lt" panose="020B0303000000020004" pitchFamily="34" charset="0"/>
              </a:rPr>
              <a:t> Cymru | Literature Wales is a registered charity that works with the support of the Arts Council of Wales and the Welsh Government.</a:t>
            </a:r>
          </a:p>
          <a:p>
            <a:pPr marL="0" indent="0">
              <a:buNone/>
            </a:pPr>
            <a:endParaRPr lang="en-GB" sz="1600">
              <a:latin typeface="Faricy New Lt" panose="020B0303000000020004" pitchFamily="34" charset="0"/>
            </a:endParaRPr>
          </a:p>
        </p:txBody>
      </p:sp>
      <p:pic>
        <p:nvPicPr>
          <p:cNvPr id="4" name="Picture 3" descr="A picture containing application">
            <a:extLst>
              <a:ext uri="{FF2B5EF4-FFF2-40B4-BE49-F238E27FC236}">
                <a16:creationId xmlns:a16="http://schemas.microsoft.com/office/drawing/2014/main" id="{98BA5882-CAFD-A179-2D01-CD73BB5C2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116" y="5487477"/>
            <a:ext cx="4224874" cy="1091400"/>
          </a:xfrm>
          <a:prstGeom prst="rect">
            <a:avLst/>
          </a:prstGeom>
        </p:spPr>
      </p:pic>
    </p:spTree>
    <p:extLst>
      <p:ext uri="{BB962C8B-B14F-4D97-AF65-F5344CB8AC3E}">
        <p14:creationId xmlns:p14="http://schemas.microsoft.com/office/powerpoint/2010/main" val="23181087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ea70cba-fbfa-4b1d-ac0a-c05f8512fabc">
      <Terms xmlns="http://schemas.microsoft.com/office/infopath/2007/PartnerControls"/>
    </lcf76f155ced4ddcb4097134ff3c332f>
    <TaxCatchAll xmlns="7ea0e870-2e24-4d60-8b81-27aa0c24418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06F393195C6C46829375635AD0FF7D" ma:contentTypeVersion="15" ma:contentTypeDescription="Create a new document." ma:contentTypeScope="" ma:versionID="cadf0b0f2970b3bc2753ffe66e47b469">
  <xsd:schema xmlns:xsd="http://www.w3.org/2001/XMLSchema" xmlns:xs="http://www.w3.org/2001/XMLSchema" xmlns:p="http://schemas.microsoft.com/office/2006/metadata/properties" xmlns:ns2="bea70cba-fbfa-4b1d-ac0a-c05f8512fabc" xmlns:ns3="7ea0e870-2e24-4d60-8b81-27aa0c244182" targetNamespace="http://schemas.microsoft.com/office/2006/metadata/properties" ma:root="true" ma:fieldsID="c5355a4157393f8653dd3794e9908e7d" ns2:_="" ns3:_="">
    <xsd:import namespace="bea70cba-fbfa-4b1d-ac0a-c05f8512fabc"/>
    <xsd:import namespace="7ea0e870-2e24-4d60-8b81-27aa0c244182"/>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a70cba-fbfa-4b1d-ac0a-c05f8512fab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cd829462-faee-4801-b1f3-7e875115d808"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ea0e870-2e24-4d60-8b81-27aa0c244182"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0fde0f2-a390-4aea-baf6-c308942c4d38}" ma:internalName="TaxCatchAll" ma:showField="CatchAllData" ma:web="7ea0e870-2e24-4d60-8b81-27aa0c244182">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F1A239B-17EA-4AA2-BF02-0A4B8437122E}">
  <ds:schemaRefs>
    <ds:schemaRef ds:uri="http://schemas.microsoft.com/office/infopath/2007/PartnerControls"/>
    <ds:schemaRef ds:uri="http://schemas.openxmlformats.org/package/2006/metadata/core-properties"/>
    <ds:schemaRef ds:uri="http://www.w3.org/XML/1998/namespace"/>
    <ds:schemaRef ds:uri="http://schemas.microsoft.com/office/2006/metadata/properties"/>
    <ds:schemaRef ds:uri="http://purl.org/dc/terms/"/>
    <ds:schemaRef ds:uri="http://purl.org/dc/dcmitype/"/>
    <ds:schemaRef ds:uri="http://schemas.microsoft.com/office/2006/documentManagement/types"/>
    <ds:schemaRef ds:uri="http://purl.org/dc/elements/1.1/"/>
    <ds:schemaRef ds:uri="7ea0e870-2e24-4d60-8b81-27aa0c244182"/>
    <ds:schemaRef ds:uri="bea70cba-fbfa-4b1d-ac0a-c05f8512fabc"/>
  </ds:schemaRefs>
</ds:datastoreItem>
</file>

<file path=customXml/itemProps2.xml><?xml version="1.0" encoding="utf-8"?>
<ds:datastoreItem xmlns:ds="http://schemas.openxmlformats.org/officeDocument/2006/customXml" ds:itemID="{E16F3DE6-F169-43D5-9E19-122A3D7F9887}">
  <ds:schemaRefs>
    <ds:schemaRef ds:uri="http://schemas.microsoft.com/sharepoint/v3/contenttype/forms"/>
  </ds:schemaRefs>
</ds:datastoreItem>
</file>

<file path=customXml/itemProps3.xml><?xml version="1.0" encoding="utf-8"?>
<ds:datastoreItem xmlns:ds="http://schemas.openxmlformats.org/officeDocument/2006/customXml" ds:itemID="{11CF4696-DEB0-4E71-93DF-9FD1AA6DD6E4}">
  <ds:schemaRefs>
    <ds:schemaRef ds:uri="7ea0e870-2e24-4d60-8b81-27aa0c244182"/>
    <ds:schemaRef ds:uri="bea70cba-fbfa-4b1d-ac0a-c05f8512fab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1517</Words>
  <Application>Microsoft Office PowerPoint</Application>
  <PresentationFormat>Widescreen</PresentationFormat>
  <Paragraphs>69</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Calibri Light</vt:lpstr>
      <vt:lpstr>Faricy New Lt</vt:lpstr>
      <vt:lpstr>Faricy New Rg</vt:lpstr>
      <vt:lpstr>Faricy New Rg</vt:lpstr>
      <vt:lpstr>Office Theme</vt:lpstr>
      <vt:lpstr>PowerPoint Presentation</vt:lpstr>
      <vt:lpstr>PowerPoint Presentation</vt:lpstr>
      <vt:lpstr>PowerPoint Presentation</vt:lpstr>
      <vt:lpstr>The role of Tŷ Newydd House Chef</vt:lpstr>
      <vt:lpstr>The role of Tŷ Newydd House Chef </vt:lpstr>
      <vt:lpstr>The role of Tŷ Newydd House Chef</vt:lpstr>
      <vt:lpstr>A day in the life of the Tŷ Newydd House Chef</vt:lpstr>
      <vt:lpstr>How to apply  </vt:lpstr>
      <vt:lpstr>What is the application process?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Alys Lewin</dc:creator>
  <cp:lastModifiedBy>Arddun R. Arwel</cp:lastModifiedBy>
  <cp:revision>1</cp:revision>
  <dcterms:created xsi:type="dcterms:W3CDTF">2023-05-02T13:38:38Z</dcterms:created>
  <dcterms:modified xsi:type="dcterms:W3CDTF">2026-09-04T10:36:20Z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0x010100B306F393195C6C46829375635AD0FF7D</vt:lpwstr>
  </property>
  <property fmtid="{D5CDD505-2E9C-101B-9397-08002B2CF9AE}" pid="3" name="MediaServiceImageTags">
    <vt:lpwstr/>
  </property>
</Properties>
</file>